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Lst>
  <p:notesMasterIdLst>
    <p:notesMasterId r:id="rId28"/>
  </p:notesMasterIdLst>
  <p:handoutMasterIdLst>
    <p:handoutMasterId r:id="rId29"/>
  </p:handoutMasterIdLst>
  <p:sldIdLst>
    <p:sldId id="361" r:id="rId6"/>
    <p:sldId id="261" r:id="rId7"/>
    <p:sldId id="364" r:id="rId8"/>
    <p:sldId id="368" r:id="rId9"/>
    <p:sldId id="366" r:id="rId10"/>
    <p:sldId id="342" r:id="rId11"/>
    <p:sldId id="365" r:id="rId12"/>
    <p:sldId id="385" r:id="rId13"/>
    <p:sldId id="386" r:id="rId14"/>
    <p:sldId id="344" r:id="rId15"/>
    <p:sldId id="358" r:id="rId16"/>
    <p:sldId id="384" r:id="rId17"/>
    <p:sldId id="367" r:id="rId18"/>
    <p:sldId id="369" r:id="rId19"/>
    <p:sldId id="370" r:id="rId20"/>
    <p:sldId id="374" r:id="rId21"/>
    <p:sldId id="373" r:id="rId22"/>
    <p:sldId id="376" r:id="rId23"/>
    <p:sldId id="379" r:id="rId24"/>
    <p:sldId id="378" r:id="rId25"/>
    <p:sldId id="380" r:id="rId26"/>
    <p:sldId id="270" r:id="rId27"/>
  </p:sldIdLst>
  <p:sldSz cx="9144000" cy="5715000" type="screen16x10"/>
  <p:notesSz cx="6858000" cy="9144000"/>
  <p:custDataLst>
    <p:tags r:id="rId3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32" d="100"/>
          <a:sy n="132" d="100"/>
        </p:scale>
        <p:origin x="944" y="168"/>
      </p:cViewPr>
      <p:guideLst>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4.xml"/><Relationship Id="rId4" Type="http://schemas.openxmlformats.org/officeDocument/2006/relationships/image" Target="../media/image6.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563529" y="8331995"/>
            <a:ext cx="584790" cy="458787"/>
          </a:xfrm>
          <a:prstGeom prst="rect">
            <a:avLst/>
          </a:prstGeom>
        </p:spPr>
        <p:txBody>
          <a:bodyPr vert="horz" lIns="91440" tIns="45720" rIns="91440" bIns="45720" rtlCol="0" anchor="b"/>
          <a:lstStyle>
            <a:lvl1pPr algn="r">
              <a:defRPr sz="1200"/>
            </a:lvl1pPr>
          </a:lstStyle>
          <a:p>
            <a:pPr algn="l"/>
            <a:fld id="{810F6B44-E24D-4C61-A066-406740D35013}" type="slidenum">
              <a:rPr lang="en-GB" smtClean="0"/>
              <a:pPr algn="l"/>
              <a:t>‹#›</a:t>
            </a:fld>
            <a:endParaRPr lang="en-GB"/>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4877" y="8325213"/>
            <a:ext cx="1066613" cy="540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459" y="8325213"/>
            <a:ext cx="613332" cy="540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0760" y="8325213"/>
            <a:ext cx="540000" cy="540000"/>
          </a:xfrm>
          <a:prstGeom prst="rect">
            <a:avLst/>
          </a:prstGeom>
        </p:spPr>
      </p:pic>
    </p:spTree>
    <p:extLst>
      <p:ext uri="{BB962C8B-B14F-4D97-AF65-F5344CB8AC3E}">
        <p14:creationId xmlns:p14="http://schemas.microsoft.com/office/powerpoint/2010/main" val="263181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F029A-8906-4C9F-AF0D-C9ACE14CBCD8}" type="datetimeFigureOut">
              <a:rPr lang="en-GB" smtClean="0"/>
              <a:t>31/10/2023</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F4302-0C18-4404-A609-2E238D23D5E3}" type="slidenum">
              <a:rPr lang="en-GB" smtClean="0"/>
              <a:t>‹#›</a:t>
            </a:fld>
            <a:endParaRPr lang="en-GB"/>
          </a:p>
        </p:txBody>
      </p:sp>
    </p:spTree>
    <p:extLst>
      <p:ext uri="{BB962C8B-B14F-4D97-AF65-F5344CB8AC3E}">
        <p14:creationId xmlns:p14="http://schemas.microsoft.com/office/powerpoint/2010/main" val="22673539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81100"/>
            <a:ext cx="5683250" cy="3552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8D1DD9-62EA-4E07-9336-C01E95F46670}" type="slidenum">
              <a:rPr lang="en-GB" smtClean="0"/>
              <a:t>1</a:t>
            </a:fld>
            <a:endParaRPr lang="en-GB"/>
          </a:p>
        </p:txBody>
      </p:sp>
      <p:sp>
        <p:nvSpPr>
          <p:cNvPr id="5" name="Date Placeholder 4">
            <a:extLst>
              <a:ext uri="{FF2B5EF4-FFF2-40B4-BE49-F238E27FC236}">
                <a16:creationId xmlns:a16="http://schemas.microsoft.com/office/drawing/2014/main" id="{C6167A0F-A3E6-4DC4-8AB5-101C400AEC0C}"/>
              </a:ext>
            </a:extLst>
          </p:cNvPr>
          <p:cNvSpPr>
            <a:spLocks noGrp="1"/>
          </p:cNvSpPr>
          <p:nvPr>
            <p:ph type="dt" idx="1"/>
          </p:nvPr>
        </p:nvSpPr>
        <p:spPr/>
        <p:txBody>
          <a:bodyPr/>
          <a:lstStyle/>
          <a:p>
            <a:fld id="{08AC8367-5707-4BEA-8A83-8CC929F1447D}" type="datetime1">
              <a:rPr lang="en-GB" smtClean="0"/>
              <a:t>31/10/2023</a:t>
            </a:fld>
            <a:endParaRPr lang="en-GB"/>
          </a:p>
        </p:txBody>
      </p:sp>
      <p:sp>
        <p:nvSpPr>
          <p:cNvPr id="6" name="Footer Placeholder 5">
            <a:extLst>
              <a:ext uri="{FF2B5EF4-FFF2-40B4-BE49-F238E27FC236}">
                <a16:creationId xmlns:a16="http://schemas.microsoft.com/office/drawing/2014/main" id="{D28B13FC-4D1A-41AE-83A0-A449F5B3F28D}"/>
              </a:ext>
            </a:extLst>
          </p:cNvPr>
          <p:cNvSpPr>
            <a:spLocks noGrp="1"/>
          </p:cNvSpPr>
          <p:nvPr>
            <p:ph type="ftr" sz="quarter" idx="4"/>
          </p:nvPr>
        </p:nvSpPr>
        <p:spPr/>
        <p:txBody>
          <a:bodyPr/>
          <a:lstStyle/>
          <a:p>
            <a:r>
              <a:rPr lang="en-GB"/>
              <a:t>[course code such as TX001]</a:t>
            </a:r>
          </a:p>
        </p:txBody>
      </p:sp>
      <p:sp>
        <p:nvSpPr>
          <p:cNvPr id="7" name="Header Placeholder 6">
            <a:extLst>
              <a:ext uri="{FF2B5EF4-FFF2-40B4-BE49-F238E27FC236}">
                <a16:creationId xmlns:a16="http://schemas.microsoft.com/office/drawing/2014/main" id="{ECCACA54-983C-4DD5-8FD8-C3F01C521FDC}"/>
              </a:ext>
            </a:extLst>
          </p:cNvPr>
          <p:cNvSpPr>
            <a:spLocks noGrp="1"/>
          </p:cNvSpPr>
          <p:nvPr>
            <p:ph type="hdr" sz="quarter"/>
          </p:nvPr>
        </p:nvSpPr>
        <p:spPr/>
        <p:txBody>
          <a:bodyPr/>
          <a:lstStyle/>
          <a:p>
            <a:r>
              <a:rPr lang="en-GB"/>
              <a:t>[course title such as Desktop publishing: Effective workflows]</a:t>
            </a:r>
          </a:p>
        </p:txBody>
      </p:sp>
    </p:spTree>
    <p:extLst>
      <p:ext uri="{BB962C8B-B14F-4D97-AF65-F5344CB8AC3E}">
        <p14:creationId xmlns:p14="http://schemas.microsoft.com/office/powerpoint/2010/main" val="54834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F4302-0C18-4404-A609-2E238D23D5E3}" type="slidenum">
              <a:rPr lang="en-GB" smtClean="0"/>
              <a:t>10</a:t>
            </a:fld>
            <a:endParaRPr lang="en-GB"/>
          </a:p>
        </p:txBody>
      </p:sp>
    </p:spTree>
    <p:extLst>
      <p:ext uri="{BB962C8B-B14F-4D97-AF65-F5344CB8AC3E}">
        <p14:creationId xmlns:p14="http://schemas.microsoft.com/office/powerpoint/2010/main" val="173396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F4302-0C18-4404-A609-2E238D23D5E3}" type="slidenum">
              <a:rPr lang="en-GB" smtClean="0"/>
              <a:t>11</a:t>
            </a:fld>
            <a:endParaRPr lang="en-GB"/>
          </a:p>
        </p:txBody>
      </p:sp>
    </p:spTree>
    <p:extLst>
      <p:ext uri="{BB962C8B-B14F-4D97-AF65-F5344CB8AC3E}">
        <p14:creationId xmlns:p14="http://schemas.microsoft.com/office/powerpoint/2010/main" val="319182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12</a:t>
            </a:fld>
            <a:endParaRPr lang="en-GB"/>
          </a:p>
        </p:txBody>
      </p:sp>
    </p:spTree>
    <p:extLst>
      <p:ext uri="{BB962C8B-B14F-4D97-AF65-F5344CB8AC3E}">
        <p14:creationId xmlns:p14="http://schemas.microsoft.com/office/powerpoint/2010/main" val="347487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F4302-0C18-4404-A609-2E238D23D5E3}" type="slidenum">
              <a:rPr lang="en-GB" smtClean="0"/>
              <a:t>13</a:t>
            </a:fld>
            <a:endParaRPr lang="en-GB"/>
          </a:p>
        </p:txBody>
      </p:sp>
    </p:spTree>
    <p:extLst>
      <p:ext uri="{BB962C8B-B14F-4D97-AF65-F5344CB8AC3E}">
        <p14:creationId xmlns:p14="http://schemas.microsoft.com/office/powerpoint/2010/main" val="186322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14</a:t>
            </a:fld>
            <a:endParaRPr lang="en-GB"/>
          </a:p>
        </p:txBody>
      </p:sp>
    </p:spTree>
    <p:extLst>
      <p:ext uri="{BB962C8B-B14F-4D97-AF65-F5344CB8AC3E}">
        <p14:creationId xmlns:p14="http://schemas.microsoft.com/office/powerpoint/2010/main" val="105087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15</a:t>
            </a:fld>
            <a:endParaRPr lang="en-GB"/>
          </a:p>
        </p:txBody>
      </p:sp>
    </p:spTree>
    <p:extLst>
      <p:ext uri="{BB962C8B-B14F-4D97-AF65-F5344CB8AC3E}">
        <p14:creationId xmlns:p14="http://schemas.microsoft.com/office/powerpoint/2010/main" val="388712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F4302-0C18-4404-A609-2E238D23D5E3}" type="slidenum">
              <a:rPr lang="en-GB" smtClean="0"/>
              <a:t>16</a:t>
            </a:fld>
            <a:endParaRPr lang="en-GB"/>
          </a:p>
        </p:txBody>
      </p:sp>
    </p:spTree>
    <p:extLst>
      <p:ext uri="{BB962C8B-B14F-4D97-AF65-F5344CB8AC3E}">
        <p14:creationId xmlns:p14="http://schemas.microsoft.com/office/powerpoint/2010/main" val="274045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17</a:t>
            </a:fld>
            <a:endParaRPr lang="en-GB"/>
          </a:p>
        </p:txBody>
      </p:sp>
    </p:spTree>
    <p:extLst>
      <p:ext uri="{BB962C8B-B14F-4D97-AF65-F5344CB8AC3E}">
        <p14:creationId xmlns:p14="http://schemas.microsoft.com/office/powerpoint/2010/main" val="425943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18</a:t>
            </a:fld>
            <a:endParaRPr lang="en-GB"/>
          </a:p>
        </p:txBody>
      </p:sp>
    </p:spTree>
    <p:extLst>
      <p:ext uri="{BB962C8B-B14F-4D97-AF65-F5344CB8AC3E}">
        <p14:creationId xmlns:p14="http://schemas.microsoft.com/office/powerpoint/2010/main" val="9210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algn="l" rtl="0" fontAlgn="base"/>
            <a:r>
              <a:rPr lang="en-GB" dirty="0"/>
              <a:t>Student focused activity - adapt if using with staff to the following text: </a:t>
            </a:r>
            <a:r>
              <a:rPr lang="en-US" sz="1800" b="0" i="0" u="none" strike="noStrike" dirty="0">
                <a:solidFill>
                  <a:srgbClr val="000000"/>
                </a:solidFill>
                <a:effectLst/>
                <a:latin typeface="Atkinson Hyperlegible" pitchFamily="2" charset="77"/>
              </a:rPr>
              <a:t>Choose 3 areas to focus on:​</a:t>
            </a:r>
            <a:endParaRPr lang="en-US" b="0" i="0" u="none" strike="noStrike"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tkinson Hyperlegible" pitchFamily="2" charset="77"/>
              </a:rPr>
              <a:t>directly related to your work or research​</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tkinson Hyperlegible" pitchFamily="2" charset="77"/>
              </a:rPr>
              <a:t>related to your career ambitions​</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tkinson Hyperlegible" pitchFamily="2" charset="77"/>
              </a:rPr>
              <a:t>personal option - to support a hobby or interest</a:t>
            </a:r>
            <a:endParaRPr lang="en-US" b="0"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77F4302-0C18-4404-A609-2E238D23D5E3}" type="slidenum">
              <a:rPr lang="en-GB" smtClean="0"/>
              <a:t>19</a:t>
            </a:fld>
            <a:endParaRPr lang="en-GB"/>
          </a:p>
        </p:txBody>
      </p:sp>
    </p:spTree>
    <p:extLst>
      <p:ext uri="{BB962C8B-B14F-4D97-AF65-F5344CB8AC3E}">
        <p14:creationId xmlns:p14="http://schemas.microsoft.com/office/powerpoint/2010/main" val="207208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81100"/>
            <a:ext cx="5683250" cy="3552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8D1DD9-62EA-4E07-9336-C01E95F46670}" type="slidenum">
              <a:rPr lang="en-GB" smtClean="0"/>
              <a:t>2</a:t>
            </a:fld>
            <a:endParaRPr lang="en-GB"/>
          </a:p>
        </p:txBody>
      </p:sp>
      <p:sp>
        <p:nvSpPr>
          <p:cNvPr id="5" name="Date Placeholder 4">
            <a:extLst>
              <a:ext uri="{FF2B5EF4-FFF2-40B4-BE49-F238E27FC236}">
                <a16:creationId xmlns:a16="http://schemas.microsoft.com/office/drawing/2014/main" id="{5638DBC9-A6A3-453B-B104-02ACC97DDA38}"/>
              </a:ext>
            </a:extLst>
          </p:cNvPr>
          <p:cNvSpPr>
            <a:spLocks noGrp="1"/>
          </p:cNvSpPr>
          <p:nvPr>
            <p:ph type="dt" idx="1"/>
          </p:nvPr>
        </p:nvSpPr>
        <p:spPr/>
        <p:txBody>
          <a:bodyPr/>
          <a:lstStyle/>
          <a:p>
            <a:fld id="{65158BB6-A86A-4A6C-A9D6-75917ACECDF3}" type="datetime1">
              <a:rPr lang="en-GB" smtClean="0"/>
              <a:t>31/10/2023</a:t>
            </a:fld>
            <a:endParaRPr lang="en-GB"/>
          </a:p>
        </p:txBody>
      </p:sp>
      <p:sp>
        <p:nvSpPr>
          <p:cNvPr id="6" name="Footer Placeholder 5">
            <a:extLst>
              <a:ext uri="{FF2B5EF4-FFF2-40B4-BE49-F238E27FC236}">
                <a16:creationId xmlns:a16="http://schemas.microsoft.com/office/drawing/2014/main" id="{EFF67B6B-19E4-49E9-9EE6-2403C3BA740C}"/>
              </a:ext>
            </a:extLst>
          </p:cNvPr>
          <p:cNvSpPr>
            <a:spLocks noGrp="1"/>
          </p:cNvSpPr>
          <p:nvPr>
            <p:ph type="ftr" sz="quarter" idx="4"/>
          </p:nvPr>
        </p:nvSpPr>
        <p:spPr/>
        <p:txBody>
          <a:bodyPr/>
          <a:lstStyle/>
          <a:p>
            <a:r>
              <a:rPr lang="en-GB"/>
              <a:t>[course code such as TX001]</a:t>
            </a:r>
          </a:p>
        </p:txBody>
      </p:sp>
      <p:sp>
        <p:nvSpPr>
          <p:cNvPr id="7" name="Header Placeholder 6">
            <a:extLst>
              <a:ext uri="{FF2B5EF4-FFF2-40B4-BE49-F238E27FC236}">
                <a16:creationId xmlns:a16="http://schemas.microsoft.com/office/drawing/2014/main" id="{2DE2989E-8805-4974-A348-C9B191DE4230}"/>
              </a:ext>
            </a:extLst>
          </p:cNvPr>
          <p:cNvSpPr>
            <a:spLocks noGrp="1"/>
          </p:cNvSpPr>
          <p:nvPr>
            <p:ph type="hdr" sz="quarter"/>
          </p:nvPr>
        </p:nvSpPr>
        <p:spPr/>
        <p:txBody>
          <a:bodyPr/>
          <a:lstStyle/>
          <a:p>
            <a:r>
              <a:rPr lang="en-GB"/>
              <a:t>[course title such as Desktop publishing: Effective workflows]</a:t>
            </a:r>
          </a:p>
        </p:txBody>
      </p:sp>
    </p:spTree>
    <p:extLst>
      <p:ext uri="{BB962C8B-B14F-4D97-AF65-F5344CB8AC3E}">
        <p14:creationId xmlns:p14="http://schemas.microsoft.com/office/powerpoint/2010/main" val="580981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20</a:t>
            </a:fld>
            <a:endParaRPr lang="en-GB"/>
          </a:p>
        </p:txBody>
      </p:sp>
    </p:spTree>
    <p:extLst>
      <p:ext uri="{BB962C8B-B14F-4D97-AF65-F5344CB8AC3E}">
        <p14:creationId xmlns:p14="http://schemas.microsoft.com/office/powerpoint/2010/main" val="245841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F4302-0C18-4404-A609-2E238D23D5E3}" type="slidenum">
              <a:rPr lang="en-GB" smtClean="0"/>
              <a:t>21</a:t>
            </a:fld>
            <a:endParaRPr lang="en-GB"/>
          </a:p>
        </p:txBody>
      </p:sp>
    </p:spTree>
    <p:extLst>
      <p:ext uri="{BB962C8B-B14F-4D97-AF65-F5344CB8AC3E}">
        <p14:creationId xmlns:p14="http://schemas.microsoft.com/office/powerpoint/2010/main" val="282196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711200" y="1181100"/>
            <a:ext cx="5683250"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6" name="Slide Number Placeholder 5"/>
          <p:cNvSpPr>
            <a:spLocks noGrp="1"/>
          </p:cNvSpPr>
          <p:nvPr>
            <p:ph type="sldNum" sz="quarter" idx="5"/>
          </p:nvPr>
        </p:nvSpPr>
        <p:spPr/>
        <p:txBody>
          <a:bodyPr/>
          <a:lstStyle/>
          <a:p>
            <a:pPr>
              <a:defRPr/>
            </a:pPr>
            <a:fld id="{B28DBDF3-9A17-46A1-8811-8B370D30093A}" type="slidenum">
              <a:rPr lang="en-GB" smtClean="0"/>
              <a:pPr>
                <a:defRPr/>
              </a:pPr>
              <a:t>22</a:t>
            </a:fld>
            <a:endParaRPr lang="en-GB"/>
          </a:p>
        </p:txBody>
      </p:sp>
      <p:sp>
        <p:nvSpPr>
          <p:cNvPr id="2" name="Header Placeholder 1"/>
          <p:cNvSpPr>
            <a:spLocks noGrp="1"/>
          </p:cNvSpPr>
          <p:nvPr>
            <p:ph type="hdr" sz="quarter" idx="10"/>
          </p:nvPr>
        </p:nvSpPr>
        <p:spPr/>
        <p:txBody>
          <a:bodyPr/>
          <a:lstStyle/>
          <a:p>
            <a:pPr>
              <a:defRPr/>
            </a:pPr>
            <a:r>
              <a:rPr lang="en-GB"/>
              <a:t>[course title such as Desktop publishing: Effective workflows]</a:t>
            </a:r>
          </a:p>
        </p:txBody>
      </p:sp>
      <p:sp>
        <p:nvSpPr>
          <p:cNvPr id="3" name="Date Placeholder 2"/>
          <p:cNvSpPr>
            <a:spLocks noGrp="1"/>
          </p:cNvSpPr>
          <p:nvPr>
            <p:ph type="dt" idx="11"/>
          </p:nvPr>
        </p:nvSpPr>
        <p:spPr/>
        <p:txBody>
          <a:bodyPr/>
          <a:lstStyle/>
          <a:p>
            <a:pPr>
              <a:defRPr/>
            </a:pPr>
            <a:fld id="{E954601D-CCC6-4A3A-9E29-18603647C978}" type="datetime1">
              <a:rPr lang="en-GB" smtClean="0"/>
              <a:t>31/10/2023</a:t>
            </a:fld>
            <a:endParaRPr lang="en-GB"/>
          </a:p>
        </p:txBody>
      </p:sp>
      <p:sp>
        <p:nvSpPr>
          <p:cNvPr id="4" name="Footer Placeholder 3"/>
          <p:cNvSpPr>
            <a:spLocks noGrp="1"/>
          </p:cNvSpPr>
          <p:nvPr>
            <p:ph type="ftr" sz="quarter" idx="12"/>
          </p:nvPr>
        </p:nvSpPr>
        <p:spPr/>
        <p:txBody>
          <a:bodyPr/>
          <a:lstStyle/>
          <a:p>
            <a:r>
              <a:rPr lang="en-GB"/>
              <a:t>[course code such as TX001]</a:t>
            </a:r>
          </a:p>
        </p:txBody>
      </p:sp>
    </p:spTree>
    <p:extLst>
      <p:ext uri="{BB962C8B-B14F-4D97-AF65-F5344CB8AC3E}">
        <p14:creationId xmlns:p14="http://schemas.microsoft.com/office/powerpoint/2010/main" val="101035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I’m going to get you to watch this very short to give u an understanding of what dig cap are and what it means for you as a learner and researcher, but also to think about their role in your development as a professional in your chosen career</a:t>
            </a:r>
          </a:p>
        </p:txBody>
      </p:sp>
      <p:sp>
        <p:nvSpPr>
          <p:cNvPr id="4" name="Slide Number Placeholder 3"/>
          <p:cNvSpPr>
            <a:spLocks noGrp="1"/>
          </p:cNvSpPr>
          <p:nvPr>
            <p:ph type="sldNum" sz="quarter" idx="10"/>
          </p:nvPr>
        </p:nvSpPr>
        <p:spPr/>
        <p:txBody>
          <a:bodyPr/>
          <a:lstStyle/>
          <a:p>
            <a:fld id="{877F4302-0C18-4404-A609-2E238D23D5E3}" type="slidenum">
              <a:rPr lang="en-GB" smtClean="0"/>
              <a:t>3</a:t>
            </a:fld>
            <a:endParaRPr lang="en-GB"/>
          </a:p>
        </p:txBody>
      </p:sp>
    </p:spTree>
    <p:extLst>
      <p:ext uri="{BB962C8B-B14F-4D97-AF65-F5344CB8AC3E}">
        <p14:creationId xmlns:p14="http://schemas.microsoft.com/office/powerpoint/2010/main" val="96392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algn="l"/>
            <a:r>
              <a:rPr lang="en-GB" b="0" i="0" u="none" strike="noStrike">
                <a:solidFill>
                  <a:srgbClr val="3D3935"/>
                </a:solidFill>
                <a:effectLst/>
                <a:latin typeface="Roboto" pitchFamily="2" charset="0"/>
              </a:rPr>
              <a:t>The six elements of this framework are used across over 100 HE institutions in the UK. So it is basically an industry standard developed by JISC whose work focusses on digital data and tech for education research and innovation in tertiary education.</a:t>
            </a:r>
          </a:p>
          <a:p>
            <a:pPr algn="l"/>
            <a:endParaRPr lang="en-GB" b="0" i="0" u="none" strike="noStrike">
              <a:solidFill>
                <a:srgbClr val="3D3935"/>
              </a:solidFill>
              <a:effectLst/>
              <a:latin typeface="Roboto" pitchFamily="2" charset="0"/>
            </a:endParaRPr>
          </a:p>
          <a:p>
            <a:pPr algn="l">
              <a:buFont typeface="Arial" panose="020B0604020202020204" pitchFamily="34" charset="0"/>
              <a:buChar char="•"/>
            </a:pPr>
            <a:r>
              <a:rPr lang="en-GB" b="0" i="0" u="none" strike="noStrike">
                <a:solidFill>
                  <a:srgbClr val="3D3935"/>
                </a:solidFill>
                <a:effectLst/>
                <a:latin typeface="Roboto" pitchFamily="2" charset="0"/>
              </a:rPr>
              <a:t>Digital proficiency and productivity (functional or essential  skills)</a:t>
            </a:r>
          </a:p>
          <a:p>
            <a:pPr algn="l">
              <a:buFont typeface="Arial" panose="020B0604020202020204" pitchFamily="34" charset="0"/>
              <a:buChar char="•"/>
            </a:pPr>
            <a:r>
              <a:rPr lang="en-GB" b="0" i="0" u="none" strike="noStrike">
                <a:solidFill>
                  <a:srgbClr val="3D3935"/>
                </a:solidFill>
                <a:effectLst/>
                <a:latin typeface="Roboto" pitchFamily="2" charset="0"/>
              </a:rPr>
              <a:t>Information, data and media literacies (critical use)</a:t>
            </a:r>
          </a:p>
          <a:p>
            <a:pPr algn="l">
              <a:buFont typeface="Arial" panose="020B0604020202020204" pitchFamily="34" charset="0"/>
              <a:buChar char="•"/>
            </a:pPr>
            <a:r>
              <a:rPr lang="en-GB" b="0" i="0" u="none" strike="noStrike">
                <a:solidFill>
                  <a:srgbClr val="3D3935"/>
                </a:solidFill>
                <a:effectLst/>
                <a:latin typeface="Roboto" pitchFamily="2" charset="0"/>
              </a:rPr>
              <a:t>Digital creation, problem solving and innovation (creative production)</a:t>
            </a:r>
          </a:p>
          <a:p>
            <a:pPr algn="l">
              <a:buFont typeface="Arial" panose="020B0604020202020204" pitchFamily="34" charset="0"/>
              <a:buChar char="•"/>
            </a:pPr>
            <a:r>
              <a:rPr lang="en-GB" b="0" i="0" u="none" strike="noStrike">
                <a:solidFill>
                  <a:srgbClr val="3D3935"/>
                </a:solidFill>
                <a:effectLst/>
                <a:latin typeface="Roboto" pitchFamily="2" charset="0"/>
              </a:rPr>
              <a:t>Digital communication, collaboration and participation (participation)</a:t>
            </a:r>
          </a:p>
          <a:p>
            <a:pPr algn="l">
              <a:buFont typeface="Arial" panose="020B0604020202020204" pitchFamily="34" charset="0"/>
              <a:buChar char="•"/>
            </a:pPr>
            <a:r>
              <a:rPr lang="en-GB" b="0" i="0" u="none" strike="noStrike">
                <a:solidFill>
                  <a:srgbClr val="3D3935"/>
                </a:solidFill>
                <a:effectLst/>
                <a:latin typeface="Roboto" pitchFamily="2" charset="0"/>
              </a:rPr>
              <a:t>Digital learning and development (development)</a:t>
            </a:r>
          </a:p>
          <a:p>
            <a:pPr algn="l">
              <a:buFont typeface="Arial" panose="020B0604020202020204" pitchFamily="34" charset="0"/>
              <a:buChar char="•"/>
            </a:pPr>
            <a:r>
              <a:rPr lang="en-GB" b="0" i="0" u="none" strike="noStrike">
                <a:solidFill>
                  <a:srgbClr val="3D3935"/>
                </a:solidFill>
                <a:effectLst/>
                <a:latin typeface="Roboto" pitchFamily="2" charset="0"/>
              </a:rPr>
              <a:t>Digital identity and wellbeing (self-actualising)</a:t>
            </a:r>
          </a:p>
          <a:p>
            <a:pPr algn="l">
              <a:buFont typeface="Arial" panose="020B0604020202020204" pitchFamily="34" charset="0"/>
              <a:buChar char="•"/>
            </a:pPr>
            <a:r>
              <a:rPr lang="en-GB" b="1" i="0" u="none" strike="noStrike">
                <a:solidFill>
                  <a:srgbClr val="3D3935"/>
                </a:solidFill>
                <a:effectLst/>
                <a:latin typeface="Roboto" pitchFamily="2" charset="0"/>
              </a:rPr>
              <a:t>Scan QR code for post course revision</a:t>
            </a:r>
          </a:p>
          <a:p>
            <a:endParaRPr lang="en-GB"/>
          </a:p>
        </p:txBody>
      </p:sp>
      <p:sp>
        <p:nvSpPr>
          <p:cNvPr id="4" name="Slide Number Placeholder 3"/>
          <p:cNvSpPr>
            <a:spLocks noGrp="1"/>
          </p:cNvSpPr>
          <p:nvPr>
            <p:ph type="sldNum" sz="quarter" idx="10"/>
          </p:nvPr>
        </p:nvSpPr>
        <p:spPr/>
        <p:txBody>
          <a:bodyPr/>
          <a:lstStyle/>
          <a:p>
            <a:fld id="{877F4302-0C18-4404-A609-2E238D23D5E3}" type="slidenum">
              <a:rPr lang="en-GB" smtClean="0"/>
              <a:t>4</a:t>
            </a:fld>
            <a:endParaRPr lang="en-GB"/>
          </a:p>
        </p:txBody>
      </p:sp>
    </p:spTree>
    <p:extLst>
      <p:ext uri="{BB962C8B-B14F-4D97-AF65-F5344CB8AC3E}">
        <p14:creationId xmlns:p14="http://schemas.microsoft.com/office/powerpoint/2010/main" val="375349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7F4302-0C18-4404-A609-2E238D23D5E3}" type="slidenum">
              <a:rPr lang="en-GB" smtClean="0"/>
              <a:t>5</a:t>
            </a:fld>
            <a:endParaRPr lang="en-GB"/>
          </a:p>
        </p:txBody>
      </p:sp>
    </p:spTree>
    <p:extLst>
      <p:ext uri="{BB962C8B-B14F-4D97-AF65-F5344CB8AC3E}">
        <p14:creationId xmlns:p14="http://schemas.microsoft.com/office/powerpoint/2010/main" val="324974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t>Student slide – if working with Staff groups swap to other QR code</a:t>
            </a:r>
            <a:endParaRPr lang="en-GB" dirty="0"/>
          </a:p>
        </p:txBody>
      </p:sp>
      <p:sp>
        <p:nvSpPr>
          <p:cNvPr id="4" name="Slide Number Placeholder 3"/>
          <p:cNvSpPr>
            <a:spLocks noGrp="1"/>
          </p:cNvSpPr>
          <p:nvPr>
            <p:ph type="sldNum" sz="quarter" idx="10"/>
          </p:nvPr>
        </p:nvSpPr>
        <p:spPr/>
        <p:txBody>
          <a:bodyPr/>
          <a:lstStyle/>
          <a:p>
            <a:fld id="{877F4302-0C18-4404-A609-2E238D23D5E3}" type="slidenum">
              <a:rPr lang="en-GB" smtClean="0"/>
              <a:t>6</a:t>
            </a:fld>
            <a:endParaRPr lang="en-GB"/>
          </a:p>
        </p:txBody>
      </p:sp>
    </p:spTree>
    <p:extLst>
      <p:ext uri="{BB962C8B-B14F-4D97-AF65-F5344CB8AC3E}">
        <p14:creationId xmlns:p14="http://schemas.microsoft.com/office/powerpoint/2010/main" val="314888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Student slide – hide if working with staff groups</a:t>
            </a:r>
          </a:p>
        </p:txBody>
      </p:sp>
      <p:sp>
        <p:nvSpPr>
          <p:cNvPr id="4" name="Slide Number Placeholder 3"/>
          <p:cNvSpPr>
            <a:spLocks noGrp="1"/>
          </p:cNvSpPr>
          <p:nvPr>
            <p:ph type="sldNum" sz="quarter" idx="5"/>
          </p:nvPr>
        </p:nvSpPr>
        <p:spPr/>
        <p:txBody>
          <a:bodyPr/>
          <a:lstStyle/>
          <a:p>
            <a:fld id="{877F4302-0C18-4404-A609-2E238D23D5E3}" type="slidenum">
              <a:rPr lang="en-GB" smtClean="0"/>
              <a:t>7</a:t>
            </a:fld>
            <a:endParaRPr lang="en-GB"/>
          </a:p>
        </p:txBody>
      </p:sp>
    </p:spTree>
    <p:extLst>
      <p:ext uri="{BB962C8B-B14F-4D97-AF65-F5344CB8AC3E}">
        <p14:creationId xmlns:p14="http://schemas.microsoft.com/office/powerpoint/2010/main" val="85073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b="1" dirty="0"/>
              <a:t>Staff slide – hide if working with Student groups</a:t>
            </a:r>
            <a:endParaRPr lang="en-GB" dirty="0"/>
          </a:p>
        </p:txBody>
      </p:sp>
      <p:sp>
        <p:nvSpPr>
          <p:cNvPr id="4" name="Slide Number Placeholder 3"/>
          <p:cNvSpPr>
            <a:spLocks noGrp="1"/>
          </p:cNvSpPr>
          <p:nvPr>
            <p:ph type="sldNum" sz="quarter" idx="10"/>
          </p:nvPr>
        </p:nvSpPr>
        <p:spPr/>
        <p:txBody>
          <a:bodyPr/>
          <a:lstStyle/>
          <a:p>
            <a:fld id="{877F4302-0C18-4404-A609-2E238D23D5E3}" type="slidenum">
              <a:rPr lang="en-GB" smtClean="0"/>
              <a:t>8</a:t>
            </a:fld>
            <a:endParaRPr lang="en-GB"/>
          </a:p>
        </p:txBody>
      </p:sp>
    </p:spTree>
    <p:extLst>
      <p:ext uri="{BB962C8B-B14F-4D97-AF65-F5344CB8AC3E}">
        <p14:creationId xmlns:p14="http://schemas.microsoft.com/office/powerpoint/2010/main" val="31488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Staff slide – hide if working with student group</a:t>
            </a:r>
          </a:p>
        </p:txBody>
      </p:sp>
      <p:sp>
        <p:nvSpPr>
          <p:cNvPr id="4" name="Slide Number Placeholder 3"/>
          <p:cNvSpPr>
            <a:spLocks noGrp="1"/>
          </p:cNvSpPr>
          <p:nvPr>
            <p:ph type="sldNum" sz="quarter" idx="5"/>
          </p:nvPr>
        </p:nvSpPr>
        <p:spPr/>
        <p:txBody>
          <a:bodyPr/>
          <a:lstStyle/>
          <a:p>
            <a:fld id="{877F4302-0C18-4404-A609-2E238D23D5E3}" type="slidenum">
              <a:rPr lang="en-GB" smtClean="0"/>
              <a:t>9</a:t>
            </a:fld>
            <a:endParaRPr lang="en-GB"/>
          </a:p>
        </p:txBody>
      </p:sp>
    </p:spTree>
    <p:extLst>
      <p:ext uri="{BB962C8B-B14F-4D97-AF65-F5344CB8AC3E}">
        <p14:creationId xmlns:p14="http://schemas.microsoft.com/office/powerpoint/2010/main" val="850737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5D0-EA58-47A9-9300-D8DBBD4A9B16}"/>
              </a:ext>
            </a:extLst>
          </p:cNvPr>
          <p:cNvSpPr>
            <a:spLocks noGrp="1"/>
          </p:cNvSpPr>
          <p:nvPr>
            <p:ph type="ctrTitle" hasCustomPrompt="1"/>
          </p:nvPr>
        </p:nvSpPr>
        <p:spPr>
          <a:xfrm>
            <a:off x="1130301" y="1597028"/>
            <a:ext cx="6883400" cy="675269"/>
          </a:xfrm>
        </p:spPr>
        <p:txBody>
          <a:bodyPr anchor="b">
            <a:normAutofit/>
          </a:bodyPr>
          <a:lstStyle>
            <a:lvl1pPr algn="l">
              <a:defRPr sz="3333">
                <a:latin typeface="+mn-lt"/>
              </a:defRPr>
            </a:lvl1pPr>
          </a:lstStyle>
          <a:p>
            <a:r>
              <a:rPr lang="en-US"/>
              <a:t>Presentation title</a:t>
            </a:r>
            <a:endParaRPr lang="en-GB"/>
          </a:p>
        </p:txBody>
      </p:sp>
      <p:pic>
        <p:nvPicPr>
          <p:cNvPr id="7" name="Picture 6">
            <a:extLst>
              <a:ext uri="{FF2B5EF4-FFF2-40B4-BE49-F238E27FC236}">
                <a16:creationId xmlns:a16="http://schemas.microsoft.com/office/drawing/2014/main" id="{4DDCA383-1BC8-4580-B198-9A5A95DC9C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5879466" y="2450470"/>
            <a:ext cx="3118806" cy="3410263"/>
          </a:xfrm>
          <a:prstGeom prst="rect">
            <a:avLst/>
          </a:prstGeom>
        </p:spPr>
      </p:pic>
      <p:sp>
        <p:nvSpPr>
          <p:cNvPr id="14" name="Text Placeholder 13">
            <a:extLst>
              <a:ext uri="{FF2B5EF4-FFF2-40B4-BE49-F238E27FC236}">
                <a16:creationId xmlns:a16="http://schemas.microsoft.com/office/drawing/2014/main" id="{27C16F7A-2B48-4B1C-8F1F-F923BB8D845F}"/>
              </a:ext>
            </a:extLst>
          </p:cNvPr>
          <p:cNvSpPr>
            <a:spLocks noGrp="1"/>
          </p:cNvSpPr>
          <p:nvPr>
            <p:ph type="body" sz="quarter" idx="14" hasCustomPrompt="1"/>
          </p:nvPr>
        </p:nvSpPr>
        <p:spPr>
          <a:xfrm>
            <a:off x="1130301" y="2533465"/>
            <a:ext cx="6883401" cy="842699"/>
          </a:xfrm>
        </p:spPr>
        <p:txBody>
          <a:bodyPr/>
          <a:lstStyle>
            <a:lvl1pPr marL="0" indent="0">
              <a:buNone/>
              <a:defRPr/>
            </a:lvl1pPr>
          </a:lstStyle>
          <a:p>
            <a:pPr lvl="0"/>
            <a:r>
              <a:rPr lang="en-GB" sz="1750"/>
              <a:t>Speaker, Job Title</a:t>
            </a:r>
            <a:br>
              <a:rPr lang="en-GB" sz="1750"/>
            </a:br>
            <a:r>
              <a:rPr lang="en-GB" sz="1250"/>
              <a:t>email@it.ox.ac.uk</a:t>
            </a:r>
            <a:endParaRPr lang="en-GB"/>
          </a:p>
        </p:txBody>
      </p:sp>
      <p:pic>
        <p:nvPicPr>
          <p:cNvPr id="8" name="Picture 7">
            <a:extLst>
              <a:ext uri="{FF2B5EF4-FFF2-40B4-BE49-F238E27FC236}">
                <a16:creationId xmlns:a16="http://schemas.microsoft.com/office/drawing/2014/main" id="{67280351-8A92-4371-A687-84639DA6E2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4667" y="92492"/>
            <a:ext cx="710261" cy="359589"/>
          </a:xfrm>
          <a:prstGeom prst="rect">
            <a:avLst/>
          </a:prstGeom>
        </p:spPr>
      </p:pic>
    </p:spTree>
    <p:extLst>
      <p:ext uri="{BB962C8B-B14F-4D97-AF65-F5344CB8AC3E}">
        <p14:creationId xmlns:p14="http://schemas.microsoft.com/office/powerpoint/2010/main" val="147745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DD35-CA50-4F87-89D6-0EFB711C3696}"/>
              </a:ext>
            </a:extLst>
          </p:cNvPr>
          <p:cNvSpPr>
            <a:spLocks noGrp="1"/>
          </p:cNvSpPr>
          <p:nvPr>
            <p:ph type="title"/>
          </p:nvPr>
        </p:nvSpPr>
        <p:spPr>
          <a:xfrm>
            <a:off x="562356" y="678868"/>
            <a:ext cx="8003286" cy="58319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8DDD6C-6126-4A42-8FBA-E00D8640EF21}"/>
              </a:ext>
            </a:extLst>
          </p:cNvPr>
          <p:cNvSpPr>
            <a:spLocks noGrp="1"/>
          </p:cNvSpPr>
          <p:nvPr>
            <p:ph type="body" idx="1"/>
          </p:nvPr>
        </p:nvSpPr>
        <p:spPr>
          <a:xfrm>
            <a:off x="562357" y="1389937"/>
            <a:ext cx="3935825" cy="418783"/>
          </a:xfrm>
        </p:spPr>
        <p:txBody>
          <a:bodyPr anchor="b">
            <a:normAutofit/>
          </a:bodyPr>
          <a:lstStyle>
            <a:lvl1pPr marL="0" indent="0">
              <a:buNone/>
              <a:defRPr sz="2100" b="1"/>
            </a:lvl1pPr>
            <a:lvl2pPr marL="342897" indent="0">
              <a:buNone/>
              <a:defRPr sz="1500" b="1"/>
            </a:lvl2pPr>
            <a:lvl3pPr marL="685793" indent="0">
              <a:buNone/>
              <a:defRPr sz="1350" b="1"/>
            </a:lvl3pPr>
            <a:lvl4pPr marL="1028690" indent="0">
              <a:buNone/>
              <a:defRPr sz="1200" b="1"/>
            </a:lvl4pPr>
            <a:lvl5pPr marL="1371586"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CAE2D12-C3DE-435A-B984-71EC4C4450EA}"/>
              </a:ext>
            </a:extLst>
          </p:cNvPr>
          <p:cNvSpPr>
            <a:spLocks noGrp="1"/>
          </p:cNvSpPr>
          <p:nvPr>
            <p:ph sz="half" idx="2"/>
          </p:nvPr>
        </p:nvSpPr>
        <p:spPr>
          <a:xfrm>
            <a:off x="562357" y="1947624"/>
            <a:ext cx="3935825" cy="3440776"/>
          </a:xfrm>
        </p:spPr>
        <p:txBody>
          <a:bodyPr/>
          <a:lstStyle>
            <a:lvl1pPr>
              <a:defRPr sz="280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397A34-5E1B-4BF9-89AE-2F757867852A}"/>
              </a:ext>
            </a:extLst>
          </p:cNvPr>
          <p:cNvSpPr>
            <a:spLocks noGrp="1"/>
          </p:cNvSpPr>
          <p:nvPr>
            <p:ph type="body" sz="quarter" idx="3"/>
          </p:nvPr>
        </p:nvSpPr>
        <p:spPr>
          <a:xfrm>
            <a:off x="4627961" y="1400970"/>
            <a:ext cx="3937683" cy="418783"/>
          </a:xfrm>
        </p:spPr>
        <p:txBody>
          <a:bodyPr anchor="b">
            <a:normAutofit/>
          </a:bodyPr>
          <a:lstStyle>
            <a:lvl1pPr marL="0" indent="0">
              <a:buNone/>
              <a:defRPr sz="2100" b="1"/>
            </a:lvl1pPr>
            <a:lvl2pPr marL="342897" indent="0">
              <a:buNone/>
              <a:defRPr sz="1500" b="1"/>
            </a:lvl2pPr>
            <a:lvl3pPr marL="685793" indent="0">
              <a:buNone/>
              <a:defRPr sz="1350" b="1"/>
            </a:lvl3pPr>
            <a:lvl4pPr marL="1028690" indent="0">
              <a:buNone/>
              <a:defRPr sz="1200" b="1"/>
            </a:lvl4pPr>
            <a:lvl5pPr marL="1371586"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00C6B90-B90D-41C9-8A51-E867F9ACF170}"/>
              </a:ext>
            </a:extLst>
          </p:cNvPr>
          <p:cNvSpPr>
            <a:spLocks noGrp="1"/>
          </p:cNvSpPr>
          <p:nvPr>
            <p:ph sz="quarter" idx="4"/>
          </p:nvPr>
        </p:nvSpPr>
        <p:spPr>
          <a:xfrm>
            <a:off x="4629150" y="1958661"/>
            <a:ext cx="3936492" cy="3429741"/>
          </a:xfrm>
        </p:spPr>
        <p:txBody>
          <a:bodyPr/>
          <a:lstStyle>
            <a:lvl1pPr>
              <a:defRPr sz="2800"/>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F8667757-16DE-4F9C-B8F7-E9221DBB46BF}"/>
              </a:ext>
            </a:extLst>
          </p:cNvPr>
          <p:cNvSpPr/>
          <p:nvPr userDrawn="1"/>
        </p:nvSpPr>
        <p:spPr>
          <a:xfrm>
            <a:off x="8136396" y="49188"/>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3726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707-D320-4256-A272-F3787090C130}"/>
              </a:ext>
            </a:extLst>
          </p:cNvPr>
          <p:cNvSpPr>
            <a:spLocks noGrp="1"/>
          </p:cNvSpPr>
          <p:nvPr>
            <p:ph type="title"/>
          </p:nvPr>
        </p:nvSpPr>
        <p:spPr/>
        <p:txBody>
          <a:bodyPr anchor="t"/>
          <a:lstStyle>
            <a:lvl1pPr algn="r">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4FC3DCB5-5404-4B72-9E7B-37C549447283}"/>
              </a:ext>
            </a:extLst>
          </p:cNvPr>
          <p:cNvSpPr/>
          <p:nvPr userDrawn="1"/>
        </p:nvSpPr>
        <p:spPr>
          <a:xfrm>
            <a:off x="8136396" y="49188"/>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6790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A6A2D0-A9F7-4444-B477-92B35CE641BD}"/>
              </a:ext>
            </a:extLst>
          </p:cNvPr>
          <p:cNvSpPr/>
          <p:nvPr userDrawn="1"/>
        </p:nvSpPr>
        <p:spPr>
          <a:xfrm>
            <a:off x="8136396" y="49188"/>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851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BCC66D2-19EF-41D4-A880-92EE62FB856A}"/>
              </a:ext>
            </a:extLst>
          </p:cNvPr>
          <p:cNvSpPr>
            <a:spLocks noGrp="1"/>
          </p:cNvSpPr>
          <p:nvPr>
            <p:ph idx="15"/>
          </p:nvPr>
        </p:nvSpPr>
        <p:spPr>
          <a:xfrm>
            <a:off x="559859" y="1597026"/>
            <a:ext cx="8030718" cy="3786623"/>
          </a:xfrm>
        </p:spPr>
        <p:txBody>
          <a:bodyPr>
            <a:normAutofit/>
          </a:bodyPr>
          <a:lstStyle>
            <a:lvl1pPr marL="0" indent="0">
              <a:buNone/>
              <a:defRPr/>
            </a:lvl1pPr>
          </a:lstStyle>
          <a:p>
            <a:pPr marL="0" indent="0">
              <a:buNone/>
            </a:pPr>
            <a:r>
              <a:rPr lang="en-GB">
                <a:latin typeface="+mj-lt"/>
              </a:rPr>
              <a:t>Description of the information you want to share:</a:t>
            </a:r>
          </a:p>
          <a:p>
            <a:r>
              <a:rPr lang="en-GB">
                <a:latin typeface="+mj-lt"/>
              </a:rPr>
              <a:t>Bullet point</a:t>
            </a:r>
          </a:p>
          <a:p>
            <a:pPr lvl="1"/>
            <a:r>
              <a:rPr lang="en-GB">
                <a:latin typeface="+mj-lt"/>
              </a:rPr>
              <a:t>Second level</a:t>
            </a:r>
          </a:p>
          <a:p>
            <a:r>
              <a:rPr lang="en-GB">
                <a:latin typeface="+mj-lt"/>
              </a:rPr>
              <a:t>Another point</a:t>
            </a:r>
          </a:p>
          <a:p>
            <a:r>
              <a:rPr lang="en-GB">
                <a:latin typeface="+mj-lt"/>
              </a:rPr>
              <a:t>Extra information</a:t>
            </a:r>
          </a:p>
        </p:txBody>
      </p:sp>
      <p:sp>
        <p:nvSpPr>
          <p:cNvPr id="7" name="Rectangle 6">
            <a:extLst>
              <a:ext uri="{FF2B5EF4-FFF2-40B4-BE49-F238E27FC236}">
                <a16:creationId xmlns:a16="http://schemas.microsoft.com/office/drawing/2014/main" id="{72FD8B8D-A47D-4C6D-B086-7BFACFD32157}"/>
              </a:ext>
            </a:extLst>
          </p:cNvPr>
          <p:cNvSpPr/>
          <p:nvPr userDrawn="1"/>
        </p:nvSpPr>
        <p:spPr>
          <a:xfrm>
            <a:off x="8136396" y="49190"/>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 name="Title 2">
            <a:extLst>
              <a:ext uri="{FF2B5EF4-FFF2-40B4-BE49-F238E27FC236}">
                <a16:creationId xmlns:a16="http://schemas.microsoft.com/office/drawing/2014/main" id="{C6754967-5660-4E85-BF84-32E48B2C78C1}"/>
              </a:ext>
            </a:extLst>
          </p:cNvPr>
          <p:cNvSpPr>
            <a:spLocks noGrp="1"/>
          </p:cNvSpPr>
          <p:nvPr>
            <p:ph type="title"/>
          </p:nvPr>
        </p:nvSpPr>
        <p:spPr/>
        <p:txBody>
          <a:bodyPr anchor="t">
            <a:noAutofit/>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404844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CD2C-1687-464B-B84C-3008AB36AFDE}"/>
              </a:ext>
            </a:extLst>
          </p:cNvPr>
          <p:cNvSpPr>
            <a:spLocks noGrp="1"/>
          </p:cNvSpPr>
          <p:nvPr>
            <p:ph type="title"/>
          </p:nvPr>
        </p:nvSpPr>
        <p:spPr>
          <a:xfrm>
            <a:off x="552676" y="685301"/>
            <a:ext cx="8033004" cy="50405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87626-A7FA-48B2-B366-2BA3F3AD546F}"/>
              </a:ext>
            </a:extLst>
          </p:cNvPr>
          <p:cNvSpPr>
            <a:spLocks noGrp="1"/>
          </p:cNvSpPr>
          <p:nvPr>
            <p:ph sz="half" idx="1"/>
          </p:nvPr>
        </p:nvSpPr>
        <p:spPr>
          <a:xfrm>
            <a:off x="557709" y="1597024"/>
            <a:ext cx="3947922" cy="37913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AB0D85-29B2-45BD-927C-752A2D5C58C7}"/>
              </a:ext>
            </a:extLst>
          </p:cNvPr>
          <p:cNvSpPr>
            <a:spLocks noGrp="1"/>
          </p:cNvSpPr>
          <p:nvPr>
            <p:ph sz="half" idx="2"/>
          </p:nvPr>
        </p:nvSpPr>
        <p:spPr>
          <a:xfrm>
            <a:off x="4625111" y="1597024"/>
            <a:ext cx="3957066" cy="37913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D456A3D-3C2C-451E-BFAB-7DB942BE30C5}"/>
              </a:ext>
            </a:extLst>
          </p:cNvPr>
          <p:cNvSpPr/>
          <p:nvPr userDrawn="1"/>
        </p:nvSpPr>
        <p:spPr>
          <a:xfrm>
            <a:off x="8136396" y="49190"/>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404354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DD35-CA50-4F87-89D6-0EFB711C3696}"/>
              </a:ext>
            </a:extLst>
          </p:cNvPr>
          <p:cNvSpPr>
            <a:spLocks noGrp="1"/>
          </p:cNvSpPr>
          <p:nvPr>
            <p:ph type="title"/>
          </p:nvPr>
        </p:nvSpPr>
        <p:spPr>
          <a:xfrm>
            <a:off x="562356" y="678870"/>
            <a:ext cx="8003286" cy="58319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8DDD6C-6126-4A42-8FBA-E00D8640EF21}"/>
              </a:ext>
            </a:extLst>
          </p:cNvPr>
          <p:cNvSpPr>
            <a:spLocks noGrp="1"/>
          </p:cNvSpPr>
          <p:nvPr>
            <p:ph type="body" idx="1"/>
          </p:nvPr>
        </p:nvSpPr>
        <p:spPr>
          <a:xfrm>
            <a:off x="562359" y="1389937"/>
            <a:ext cx="3935825" cy="418783"/>
          </a:xfrm>
        </p:spPr>
        <p:txBody>
          <a:bodyPr anchor="b">
            <a:normAutofit/>
          </a:bodyPr>
          <a:lstStyle>
            <a:lvl1pPr marL="0" indent="0">
              <a:buNone/>
              <a:defRPr sz="1750" b="1"/>
            </a:lvl1pPr>
            <a:lvl2pPr marL="285747" indent="0">
              <a:buNone/>
              <a:defRPr sz="1250" b="1"/>
            </a:lvl2pPr>
            <a:lvl3pPr marL="571494" indent="0">
              <a:buNone/>
              <a:defRPr sz="1126" b="1"/>
            </a:lvl3pPr>
            <a:lvl4pPr marL="857241" indent="0">
              <a:buNone/>
              <a:defRPr sz="1000" b="1"/>
            </a:lvl4pPr>
            <a:lvl5pPr marL="1142989" indent="0">
              <a:buNone/>
              <a:defRPr sz="1000" b="1"/>
            </a:lvl5pPr>
            <a:lvl6pPr marL="1428736" indent="0">
              <a:buNone/>
              <a:defRPr sz="1000" b="1"/>
            </a:lvl6pPr>
            <a:lvl7pPr marL="1714483" indent="0">
              <a:buNone/>
              <a:defRPr sz="1000" b="1"/>
            </a:lvl7pPr>
            <a:lvl8pPr marL="2000230" indent="0">
              <a:buNone/>
              <a:defRPr sz="1000" b="1"/>
            </a:lvl8pPr>
            <a:lvl9pPr marL="2285977" indent="0">
              <a:buNone/>
              <a:defRPr sz="1000" b="1"/>
            </a:lvl9pPr>
          </a:lstStyle>
          <a:p>
            <a:pPr lvl="0"/>
            <a:r>
              <a:rPr lang="en-US"/>
              <a:t>Edit Master text styles</a:t>
            </a:r>
          </a:p>
        </p:txBody>
      </p:sp>
      <p:sp>
        <p:nvSpPr>
          <p:cNvPr id="4" name="Content Placeholder 3">
            <a:extLst>
              <a:ext uri="{FF2B5EF4-FFF2-40B4-BE49-F238E27FC236}">
                <a16:creationId xmlns:a16="http://schemas.microsoft.com/office/drawing/2014/main" id="{3CAE2D12-C3DE-435A-B984-71EC4C4450EA}"/>
              </a:ext>
            </a:extLst>
          </p:cNvPr>
          <p:cNvSpPr>
            <a:spLocks noGrp="1"/>
          </p:cNvSpPr>
          <p:nvPr>
            <p:ph sz="half" idx="2"/>
          </p:nvPr>
        </p:nvSpPr>
        <p:spPr>
          <a:xfrm>
            <a:off x="562359" y="1947625"/>
            <a:ext cx="3935825" cy="3440776"/>
          </a:xfrm>
        </p:spPr>
        <p:txBody>
          <a:bodyPr/>
          <a:lstStyle>
            <a:lvl1pPr>
              <a:defRPr sz="2333"/>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397A34-5E1B-4BF9-89AE-2F757867852A}"/>
              </a:ext>
            </a:extLst>
          </p:cNvPr>
          <p:cNvSpPr>
            <a:spLocks noGrp="1"/>
          </p:cNvSpPr>
          <p:nvPr>
            <p:ph type="body" sz="quarter" idx="3"/>
          </p:nvPr>
        </p:nvSpPr>
        <p:spPr>
          <a:xfrm>
            <a:off x="4627962" y="1400970"/>
            <a:ext cx="3937683" cy="418783"/>
          </a:xfrm>
        </p:spPr>
        <p:txBody>
          <a:bodyPr anchor="b">
            <a:normAutofit/>
          </a:bodyPr>
          <a:lstStyle>
            <a:lvl1pPr marL="0" indent="0">
              <a:buNone/>
              <a:defRPr sz="1750" b="1"/>
            </a:lvl1pPr>
            <a:lvl2pPr marL="285747" indent="0">
              <a:buNone/>
              <a:defRPr sz="1250" b="1"/>
            </a:lvl2pPr>
            <a:lvl3pPr marL="571494" indent="0">
              <a:buNone/>
              <a:defRPr sz="1126" b="1"/>
            </a:lvl3pPr>
            <a:lvl4pPr marL="857241" indent="0">
              <a:buNone/>
              <a:defRPr sz="1000" b="1"/>
            </a:lvl4pPr>
            <a:lvl5pPr marL="1142989" indent="0">
              <a:buNone/>
              <a:defRPr sz="1000" b="1"/>
            </a:lvl5pPr>
            <a:lvl6pPr marL="1428736" indent="0">
              <a:buNone/>
              <a:defRPr sz="1000" b="1"/>
            </a:lvl6pPr>
            <a:lvl7pPr marL="1714483" indent="0">
              <a:buNone/>
              <a:defRPr sz="1000" b="1"/>
            </a:lvl7pPr>
            <a:lvl8pPr marL="2000230" indent="0">
              <a:buNone/>
              <a:defRPr sz="1000" b="1"/>
            </a:lvl8pPr>
            <a:lvl9pPr marL="2285977" indent="0">
              <a:buNone/>
              <a:defRPr sz="1000" b="1"/>
            </a:lvl9pPr>
          </a:lstStyle>
          <a:p>
            <a:pPr lvl="0"/>
            <a:r>
              <a:rPr lang="en-US"/>
              <a:t>Edit Master text styles</a:t>
            </a:r>
          </a:p>
        </p:txBody>
      </p:sp>
      <p:sp>
        <p:nvSpPr>
          <p:cNvPr id="6" name="Content Placeholder 5">
            <a:extLst>
              <a:ext uri="{FF2B5EF4-FFF2-40B4-BE49-F238E27FC236}">
                <a16:creationId xmlns:a16="http://schemas.microsoft.com/office/drawing/2014/main" id="{900C6B90-B90D-41C9-8A51-E867F9ACF170}"/>
              </a:ext>
            </a:extLst>
          </p:cNvPr>
          <p:cNvSpPr>
            <a:spLocks noGrp="1"/>
          </p:cNvSpPr>
          <p:nvPr>
            <p:ph sz="quarter" idx="4"/>
          </p:nvPr>
        </p:nvSpPr>
        <p:spPr>
          <a:xfrm>
            <a:off x="4629150" y="1958662"/>
            <a:ext cx="3936492" cy="3429741"/>
          </a:xfrm>
        </p:spPr>
        <p:txBody>
          <a:bodyPr/>
          <a:lstStyle>
            <a:lvl1pPr>
              <a:defRPr sz="2333"/>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F8667757-16DE-4F9C-B8F7-E9221DBB46BF}"/>
              </a:ext>
            </a:extLst>
          </p:cNvPr>
          <p:cNvSpPr/>
          <p:nvPr userDrawn="1"/>
        </p:nvSpPr>
        <p:spPr>
          <a:xfrm>
            <a:off x="8136396" y="49190"/>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373157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0707-D320-4256-A272-F3787090C130}"/>
              </a:ext>
            </a:extLst>
          </p:cNvPr>
          <p:cNvSpPr>
            <a:spLocks noGrp="1"/>
          </p:cNvSpPr>
          <p:nvPr>
            <p:ph type="title"/>
          </p:nvPr>
        </p:nvSpPr>
        <p:spPr/>
        <p:txBody>
          <a:bodyPr anchor="t"/>
          <a:lstStyle>
            <a:lvl1pPr algn="r">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4FC3DCB5-5404-4B72-9E7B-37C549447283}"/>
              </a:ext>
            </a:extLst>
          </p:cNvPr>
          <p:cNvSpPr/>
          <p:nvPr userDrawn="1"/>
        </p:nvSpPr>
        <p:spPr>
          <a:xfrm>
            <a:off x="8136396" y="49190"/>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79910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A6A2D0-A9F7-4444-B477-92B35CE641BD}"/>
              </a:ext>
            </a:extLst>
          </p:cNvPr>
          <p:cNvSpPr/>
          <p:nvPr userDrawn="1"/>
        </p:nvSpPr>
        <p:spPr>
          <a:xfrm>
            <a:off x="8136396" y="49190"/>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23763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5D0-EA58-47A9-9300-D8DBBD4A9B16}"/>
              </a:ext>
            </a:extLst>
          </p:cNvPr>
          <p:cNvSpPr>
            <a:spLocks noGrp="1"/>
          </p:cNvSpPr>
          <p:nvPr>
            <p:ph type="ctrTitle" hasCustomPrompt="1"/>
          </p:nvPr>
        </p:nvSpPr>
        <p:spPr>
          <a:xfrm>
            <a:off x="1130300" y="1597026"/>
            <a:ext cx="6883400" cy="675269"/>
          </a:xfrm>
        </p:spPr>
        <p:txBody>
          <a:bodyPr anchor="b">
            <a:normAutofit/>
          </a:bodyPr>
          <a:lstStyle>
            <a:lvl1pPr algn="l">
              <a:defRPr sz="4000">
                <a:latin typeface="+mn-lt"/>
              </a:defRPr>
            </a:lvl1pPr>
          </a:lstStyle>
          <a:p>
            <a:r>
              <a:rPr lang="en-US"/>
              <a:t>Presentation title</a:t>
            </a:r>
            <a:endParaRPr lang="en-GB"/>
          </a:p>
        </p:txBody>
      </p:sp>
      <p:pic>
        <p:nvPicPr>
          <p:cNvPr id="7" name="Picture 6">
            <a:extLst>
              <a:ext uri="{FF2B5EF4-FFF2-40B4-BE49-F238E27FC236}">
                <a16:creationId xmlns:a16="http://schemas.microsoft.com/office/drawing/2014/main" id="{4DDCA383-1BC8-4580-B198-9A5A95DC9C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5879466" y="2450469"/>
            <a:ext cx="3118806" cy="3410263"/>
          </a:xfrm>
          <a:prstGeom prst="rect">
            <a:avLst/>
          </a:prstGeom>
        </p:spPr>
      </p:pic>
      <p:sp>
        <p:nvSpPr>
          <p:cNvPr id="14" name="Text Placeholder 13">
            <a:extLst>
              <a:ext uri="{FF2B5EF4-FFF2-40B4-BE49-F238E27FC236}">
                <a16:creationId xmlns:a16="http://schemas.microsoft.com/office/drawing/2014/main" id="{27C16F7A-2B48-4B1C-8F1F-F923BB8D845F}"/>
              </a:ext>
            </a:extLst>
          </p:cNvPr>
          <p:cNvSpPr>
            <a:spLocks noGrp="1"/>
          </p:cNvSpPr>
          <p:nvPr>
            <p:ph type="body" sz="quarter" idx="14" hasCustomPrompt="1"/>
          </p:nvPr>
        </p:nvSpPr>
        <p:spPr>
          <a:xfrm>
            <a:off x="1130301" y="2533464"/>
            <a:ext cx="6883401" cy="842698"/>
          </a:xfrm>
        </p:spPr>
        <p:txBody>
          <a:bodyPr/>
          <a:lstStyle>
            <a:lvl1pPr marL="0" indent="0">
              <a:buNone/>
              <a:defRPr/>
            </a:lvl1pPr>
          </a:lstStyle>
          <a:p>
            <a:pPr lvl="0"/>
            <a:r>
              <a:rPr lang="en-GB" sz="2100"/>
              <a:t>Speaker, Job Title</a:t>
            </a:r>
            <a:br>
              <a:rPr lang="en-GB" sz="2100"/>
            </a:br>
            <a:r>
              <a:rPr lang="en-GB" sz="1500"/>
              <a:t>email@it.ox.ac.uk</a:t>
            </a:r>
            <a:endParaRPr lang="en-GB"/>
          </a:p>
        </p:txBody>
      </p:sp>
      <p:pic>
        <p:nvPicPr>
          <p:cNvPr id="8" name="Picture 7">
            <a:extLst>
              <a:ext uri="{FF2B5EF4-FFF2-40B4-BE49-F238E27FC236}">
                <a16:creationId xmlns:a16="http://schemas.microsoft.com/office/drawing/2014/main" id="{67280351-8A92-4371-A687-84639DA6E2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4666" y="92494"/>
            <a:ext cx="710261" cy="359588"/>
          </a:xfrm>
          <a:prstGeom prst="rect">
            <a:avLst/>
          </a:prstGeom>
        </p:spPr>
      </p:pic>
    </p:spTree>
    <p:extLst>
      <p:ext uri="{BB962C8B-B14F-4D97-AF65-F5344CB8AC3E}">
        <p14:creationId xmlns:p14="http://schemas.microsoft.com/office/powerpoint/2010/main" val="297315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BCC66D2-19EF-41D4-A880-92EE62FB856A}"/>
              </a:ext>
            </a:extLst>
          </p:cNvPr>
          <p:cNvSpPr>
            <a:spLocks noGrp="1"/>
          </p:cNvSpPr>
          <p:nvPr>
            <p:ph idx="15"/>
          </p:nvPr>
        </p:nvSpPr>
        <p:spPr>
          <a:xfrm>
            <a:off x="559859" y="1597026"/>
            <a:ext cx="8030718" cy="3786623"/>
          </a:xfrm>
        </p:spPr>
        <p:txBody>
          <a:bodyPr>
            <a:normAutofit/>
          </a:bodyPr>
          <a:lstStyle>
            <a:lvl1pPr marL="0" indent="0">
              <a:buNone/>
              <a:defRPr/>
            </a:lvl1pPr>
          </a:lstStyle>
          <a:p>
            <a:pPr marL="0" indent="0">
              <a:buNone/>
            </a:pPr>
            <a:r>
              <a:rPr lang="en-GB">
                <a:latin typeface="+mj-lt"/>
              </a:rPr>
              <a:t>Description of the information you want to share:</a:t>
            </a:r>
          </a:p>
          <a:p>
            <a:r>
              <a:rPr lang="en-GB">
                <a:latin typeface="+mj-lt"/>
              </a:rPr>
              <a:t>Bullet point</a:t>
            </a:r>
          </a:p>
          <a:p>
            <a:pPr lvl="1"/>
            <a:r>
              <a:rPr lang="en-GB">
                <a:latin typeface="+mj-lt"/>
              </a:rPr>
              <a:t>Second level</a:t>
            </a:r>
          </a:p>
          <a:p>
            <a:r>
              <a:rPr lang="en-GB">
                <a:latin typeface="+mj-lt"/>
              </a:rPr>
              <a:t>Another point</a:t>
            </a:r>
          </a:p>
          <a:p>
            <a:r>
              <a:rPr lang="en-GB">
                <a:latin typeface="+mj-lt"/>
              </a:rPr>
              <a:t>Extra information</a:t>
            </a:r>
          </a:p>
        </p:txBody>
      </p:sp>
      <p:sp>
        <p:nvSpPr>
          <p:cNvPr id="7" name="Rectangle 6">
            <a:extLst>
              <a:ext uri="{FF2B5EF4-FFF2-40B4-BE49-F238E27FC236}">
                <a16:creationId xmlns:a16="http://schemas.microsoft.com/office/drawing/2014/main" id="{72FD8B8D-A47D-4C6D-B086-7BFACFD32157}"/>
              </a:ext>
            </a:extLst>
          </p:cNvPr>
          <p:cNvSpPr/>
          <p:nvPr userDrawn="1"/>
        </p:nvSpPr>
        <p:spPr>
          <a:xfrm>
            <a:off x="8136396" y="49188"/>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itle 2">
            <a:extLst>
              <a:ext uri="{FF2B5EF4-FFF2-40B4-BE49-F238E27FC236}">
                <a16:creationId xmlns:a16="http://schemas.microsoft.com/office/drawing/2014/main" id="{C6754967-5660-4E85-BF84-32E48B2C78C1}"/>
              </a:ext>
            </a:extLst>
          </p:cNvPr>
          <p:cNvSpPr>
            <a:spLocks noGrp="1"/>
          </p:cNvSpPr>
          <p:nvPr>
            <p:ph type="title"/>
          </p:nvPr>
        </p:nvSpPr>
        <p:spPr/>
        <p:txBody>
          <a:bodyPr anchor="t">
            <a:noAutofit/>
          </a:bodyPr>
          <a:lstStyle>
            <a:lvl1pPr>
              <a:defRPr sz="3600"/>
            </a:lvl1pPr>
          </a:lstStyle>
          <a:p>
            <a:r>
              <a:rPr lang="en-US"/>
              <a:t>Click to edit Master title style</a:t>
            </a:r>
            <a:endParaRPr lang="en-GB"/>
          </a:p>
        </p:txBody>
      </p:sp>
    </p:spTree>
    <p:extLst>
      <p:ext uri="{BB962C8B-B14F-4D97-AF65-F5344CB8AC3E}">
        <p14:creationId xmlns:p14="http://schemas.microsoft.com/office/powerpoint/2010/main" val="328514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CD2C-1687-464B-B84C-3008AB36AFDE}"/>
              </a:ext>
            </a:extLst>
          </p:cNvPr>
          <p:cNvSpPr>
            <a:spLocks noGrp="1"/>
          </p:cNvSpPr>
          <p:nvPr>
            <p:ph type="title"/>
          </p:nvPr>
        </p:nvSpPr>
        <p:spPr>
          <a:xfrm>
            <a:off x="552676" y="685299"/>
            <a:ext cx="8033004" cy="50405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87626-A7FA-48B2-B366-2BA3F3AD546F}"/>
              </a:ext>
            </a:extLst>
          </p:cNvPr>
          <p:cNvSpPr>
            <a:spLocks noGrp="1"/>
          </p:cNvSpPr>
          <p:nvPr>
            <p:ph sz="half" idx="1"/>
          </p:nvPr>
        </p:nvSpPr>
        <p:spPr>
          <a:xfrm>
            <a:off x="557709" y="1597024"/>
            <a:ext cx="3947922" cy="37913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AB0D85-29B2-45BD-927C-752A2D5C58C7}"/>
              </a:ext>
            </a:extLst>
          </p:cNvPr>
          <p:cNvSpPr>
            <a:spLocks noGrp="1"/>
          </p:cNvSpPr>
          <p:nvPr>
            <p:ph sz="half" idx="2"/>
          </p:nvPr>
        </p:nvSpPr>
        <p:spPr>
          <a:xfrm>
            <a:off x="4625111" y="1597024"/>
            <a:ext cx="3957066" cy="37913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D456A3D-3C2C-451E-BFAB-7DB942BE30C5}"/>
              </a:ext>
            </a:extLst>
          </p:cNvPr>
          <p:cNvSpPr/>
          <p:nvPr userDrawn="1"/>
        </p:nvSpPr>
        <p:spPr>
          <a:xfrm>
            <a:off x="8136396" y="49188"/>
            <a:ext cx="972108" cy="504056"/>
          </a:xfrm>
          <a:prstGeom prst="rect">
            <a:avLst/>
          </a:prstGeom>
          <a:solidFill>
            <a:srgbClr val="B2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5572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1EA2D-48CE-4110-A0A6-DEA1CD0C8BCD}"/>
              </a:ext>
            </a:extLst>
          </p:cNvPr>
          <p:cNvSpPr>
            <a:spLocks noGrp="1"/>
          </p:cNvSpPr>
          <p:nvPr>
            <p:ph type="title"/>
          </p:nvPr>
        </p:nvSpPr>
        <p:spPr>
          <a:xfrm>
            <a:off x="555498" y="676981"/>
            <a:ext cx="8033004" cy="488284"/>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22582E-D6D3-498A-9DBC-46FEEED668F2}"/>
              </a:ext>
            </a:extLst>
          </p:cNvPr>
          <p:cNvSpPr>
            <a:spLocks noGrp="1"/>
          </p:cNvSpPr>
          <p:nvPr>
            <p:ph type="body" idx="1"/>
          </p:nvPr>
        </p:nvSpPr>
        <p:spPr>
          <a:xfrm>
            <a:off x="555498" y="1597025"/>
            <a:ext cx="8033004" cy="37913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826"/>
            <a:ext cx="9144000" cy="726679"/>
          </a:xfrm>
          <a:prstGeom prst="rect">
            <a:avLst/>
          </a:prstGeom>
        </p:spPr>
      </p:pic>
    </p:spTree>
    <p:extLst>
      <p:ext uri="{BB962C8B-B14F-4D97-AF65-F5344CB8AC3E}">
        <p14:creationId xmlns:p14="http://schemas.microsoft.com/office/powerpoint/2010/main" val="1414798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571494"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0" indent="0" algn="l" defTabSz="571494" rtl="0" eaLnBrk="1" latinLnBrk="0" hangingPunct="1">
        <a:lnSpc>
          <a:spcPct val="90000"/>
        </a:lnSpc>
        <a:spcBef>
          <a:spcPts val="626"/>
        </a:spcBef>
        <a:buFont typeface="Arial" panose="020B0604020202020204" pitchFamily="34" charset="0"/>
        <a:buNone/>
        <a:defRPr sz="2667" kern="1200">
          <a:solidFill>
            <a:schemeClr val="tx1"/>
          </a:solidFill>
          <a:latin typeface="+mj-lt"/>
          <a:ea typeface="+mn-ea"/>
          <a:cs typeface="+mn-cs"/>
        </a:defRPr>
      </a:lvl1pPr>
      <a:lvl2pPr marL="285747" indent="0" algn="l" defTabSz="571494" rtl="0" eaLnBrk="1" latinLnBrk="0" hangingPunct="1">
        <a:lnSpc>
          <a:spcPct val="90000"/>
        </a:lnSpc>
        <a:spcBef>
          <a:spcPts val="312"/>
        </a:spcBef>
        <a:buFont typeface="Arial" panose="020B0604020202020204" pitchFamily="34" charset="0"/>
        <a:buNone/>
        <a:defRPr sz="2333" kern="1200">
          <a:solidFill>
            <a:schemeClr val="tx1"/>
          </a:solidFill>
          <a:latin typeface="+mj-lt"/>
          <a:ea typeface="+mn-ea"/>
          <a:cs typeface="+mn-cs"/>
        </a:defRPr>
      </a:lvl2pPr>
      <a:lvl3pPr marL="571494" indent="0" algn="l" defTabSz="571494" rtl="0" eaLnBrk="1" latinLnBrk="0" hangingPunct="1">
        <a:lnSpc>
          <a:spcPct val="90000"/>
        </a:lnSpc>
        <a:spcBef>
          <a:spcPts val="312"/>
        </a:spcBef>
        <a:buFont typeface="Arial" panose="020B0604020202020204" pitchFamily="34" charset="0"/>
        <a:buNone/>
        <a:defRPr sz="1667" kern="1200">
          <a:solidFill>
            <a:schemeClr val="tx1"/>
          </a:solidFill>
          <a:latin typeface="+mj-lt"/>
          <a:ea typeface="+mn-ea"/>
          <a:cs typeface="+mn-cs"/>
        </a:defRPr>
      </a:lvl3pPr>
      <a:lvl4pPr marL="857241" indent="0" algn="l" defTabSz="571494" rtl="0" eaLnBrk="1" latinLnBrk="0" hangingPunct="1">
        <a:lnSpc>
          <a:spcPct val="90000"/>
        </a:lnSpc>
        <a:spcBef>
          <a:spcPts val="312"/>
        </a:spcBef>
        <a:buFont typeface="Arial" panose="020B0604020202020204" pitchFamily="34" charset="0"/>
        <a:buNone/>
        <a:defRPr sz="1500" kern="1200">
          <a:solidFill>
            <a:schemeClr val="tx1"/>
          </a:solidFill>
          <a:latin typeface="+mj-lt"/>
          <a:ea typeface="+mn-ea"/>
          <a:cs typeface="+mn-cs"/>
        </a:defRPr>
      </a:lvl4pPr>
      <a:lvl5pPr marL="1142989" indent="0" algn="l" defTabSz="571494" rtl="0" eaLnBrk="1" latinLnBrk="0" hangingPunct="1">
        <a:lnSpc>
          <a:spcPct val="90000"/>
        </a:lnSpc>
        <a:spcBef>
          <a:spcPts val="312"/>
        </a:spcBef>
        <a:buFont typeface="Arial" panose="020B0604020202020204" pitchFamily="34" charset="0"/>
        <a:buNone/>
        <a:defRPr sz="1500" kern="1200">
          <a:solidFill>
            <a:schemeClr val="tx1"/>
          </a:solidFill>
          <a:latin typeface="+mj-lt"/>
          <a:ea typeface="+mn-ea"/>
          <a:cs typeface="+mn-cs"/>
        </a:defRPr>
      </a:lvl5pPr>
      <a:lvl6pPr marL="1571610" indent="-142874" algn="l" defTabSz="571494"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6pPr>
      <a:lvl7pPr marL="1857357" indent="-142874" algn="l" defTabSz="571494"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7pPr>
      <a:lvl8pPr marL="2143104" indent="-142874" algn="l" defTabSz="571494"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8pPr>
      <a:lvl9pPr marL="2428851" indent="-142874" algn="l" defTabSz="571494"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9pPr>
    </p:bodyStyle>
    <p:otherStyle>
      <a:defPPr>
        <a:defRPr lang="en-US"/>
      </a:defPPr>
      <a:lvl1pPr marL="0" algn="l" defTabSz="571494" rtl="0" eaLnBrk="1" latinLnBrk="0" hangingPunct="1">
        <a:defRPr sz="1126" kern="1200">
          <a:solidFill>
            <a:schemeClr val="tx1"/>
          </a:solidFill>
          <a:latin typeface="+mn-lt"/>
          <a:ea typeface="+mn-ea"/>
          <a:cs typeface="+mn-cs"/>
        </a:defRPr>
      </a:lvl1pPr>
      <a:lvl2pPr marL="285747" algn="l" defTabSz="571494" rtl="0" eaLnBrk="1" latinLnBrk="0" hangingPunct="1">
        <a:defRPr sz="1126" kern="1200">
          <a:solidFill>
            <a:schemeClr val="tx1"/>
          </a:solidFill>
          <a:latin typeface="+mn-lt"/>
          <a:ea typeface="+mn-ea"/>
          <a:cs typeface="+mn-cs"/>
        </a:defRPr>
      </a:lvl2pPr>
      <a:lvl3pPr marL="571494" algn="l" defTabSz="571494" rtl="0" eaLnBrk="1" latinLnBrk="0" hangingPunct="1">
        <a:defRPr sz="1126" kern="1200">
          <a:solidFill>
            <a:schemeClr val="tx1"/>
          </a:solidFill>
          <a:latin typeface="+mn-lt"/>
          <a:ea typeface="+mn-ea"/>
          <a:cs typeface="+mn-cs"/>
        </a:defRPr>
      </a:lvl3pPr>
      <a:lvl4pPr marL="857241" algn="l" defTabSz="571494" rtl="0" eaLnBrk="1" latinLnBrk="0" hangingPunct="1">
        <a:defRPr sz="1126" kern="1200">
          <a:solidFill>
            <a:schemeClr val="tx1"/>
          </a:solidFill>
          <a:latin typeface="+mn-lt"/>
          <a:ea typeface="+mn-ea"/>
          <a:cs typeface="+mn-cs"/>
        </a:defRPr>
      </a:lvl4pPr>
      <a:lvl5pPr marL="1142989" algn="l" defTabSz="571494" rtl="0" eaLnBrk="1" latinLnBrk="0" hangingPunct="1">
        <a:defRPr sz="1126" kern="1200">
          <a:solidFill>
            <a:schemeClr val="tx1"/>
          </a:solidFill>
          <a:latin typeface="+mn-lt"/>
          <a:ea typeface="+mn-ea"/>
          <a:cs typeface="+mn-cs"/>
        </a:defRPr>
      </a:lvl5pPr>
      <a:lvl6pPr marL="1428736" algn="l" defTabSz="571494" rtl="0" eaLnBrk="1" latinLnBrk="0" hangingPunct="1">
        <a:defRPr sz="1126" kern="1200">
          <a:solidFill>
            <a:schemeClr val="tx1"/>
          </a:solidFill>
          <a:latin typeface="+mn-lt"/>
          <a:ea typeface="+mn-ea"/>
          <a:cs typeface="+mn-cs"/>
        </a:defRPr>
      </a:lvl6pPr>
      <a:lvl7pPr marL="1714483" algn="l" defTabSz="571494" rtl="0" eaLnBrk="1" latinLnBrk="0" hangingPunct="1">
        <a:defRPr sz="1126" kern="1200">
          <a:solidFill>
            <a:schemeClr val="tx1"/>
          </a:solidFill>
          <a:latin typeface="+mn-lt"/>
          <a:ea typeface="+mn-ea"/>
          <a:cs typeface="+mn-cs"/>
        </a:defRPr>
      </a:lvl7pPr>
      <a:lvl8pPr marL="2000230" algn="l" defTabSz="571494" rtl="0" eaLnBrk="1" latinLnBrk="0" hangingPunct="1">
        <a:defRPr sz="1126" kern="1200">
          <a:solidFill>
            <a:schemeClr val="tx1"/>
          </a:solidFill>
          <a:latin typeface="+mn-lt"/>
          <a:ea typeface="+mn-ea"/>
          <a:cs typeface="+mn-cs"/>
        </a:defRPr>
      </a:lvl8pPr>
      <a:lvl9pPr marL="2285977" algn="l" defTabSz="571494" rtl="0" eaLnBrk="1" latinLnBrk="0" hangingPunct="1">
        <a:defRPr sz="112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1EA2D-48CE-4110-A0A6-DEA1CD0C8BCD}"/>
              </a:ext>
            </a:extLst>
          </p:cNvPr>
          <p:cNvSpPr>
            <a:spLocks noGrp="1"/>
          </p:cNvSpPr>
          <p:nvPr>
            <p:ph type="title"/>
          </p:nvPr>
        </p:nvSpPr>
        <p:spPr>
          <a:xfrm>
            <a:off x="555498" y="676980"/>
            <a:ext cx="8033004" cy="488284"/>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22582E-D6D3-498A-9DBC-46FEEED668F2}"/>
              </a:ext>
            </a:extLst>
          </p:cNvPr>
          <p:cNvSpPr>
            <a:spLocks noGrp="1"/>
          </p:cNvSpPr>
          <p:nvPr>
            <p:ph type="body" idx="1"/>
          </p:nvPr>
        </p:nvSpPr>
        <p:spPr>
          <a:xfrm>
            <a:off x="555498" y="1597025"/>
            <a:ext cx="8033004" cy="37913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827"/>
            <a:ext cx="9144000" cy="726678"/>
          </a:xfrm>
          <a:prstGeom prst="rect">
            <a:avLst/>
          </a:prstGeom>
        </p:spPr>
      </p:pic>
    </p:spTree>
    <p:extLst>
      <p:ext uri="{BB962C8B-B14F-4D97-AF65-F5344CB8AC3E}">
        <p14:creationId xmlns:p14="http://schemas.microsoft.com/office/powerpoint/2010/main" val="12536025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685793"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685793" rtl="0" eaLnBrk="1" latinLnBrk="0" hangingPunct="1">
        <a:lnSpc>
          <a:spcPct val="90000"/>
        </a:lnSpc>
        <a:spcBef>
          <a:spcPts val="750"/>
        </a:spcBef>
        <a:buFont typeface="Arial" panose="020B0604020202020204" pitchFamily="34" charset="0"/>
        <a:buNone/>
        <a:defRPr sz="3200" kern="1200">
          <a:solidFill>
            <a:schemeClr val="tx1"/>
          </a:solidFill>
          <a:latin typeface="+mj-lt"/>
          <a:ea typeface="+mn-ea"/>
          <a:cs typeface="+mn-cs"/>
        </a:defRPr>
      </a:lvl1pPr>
      <a:lvl2pPr marL="342897" indent="0" algn="l" defTabSz="685793" rtl="0" eaLnBrk="1" latinLnBrk="0" hangingPunct="1">
        <a:lnSpc>
          <a:spcPct val="90000"/>
        </a:lnSpc>
        <a:spcBef>
          <a:spcPts val="376"/>
        </a:spcBef>
        <a:buFont typeface="Arial" panose="020B0604020202020204" pitchFamily="34" charset="0"/>
        <a:buNone/>
        <a:defRPr sz="2800" kern="1200">
          <a:solidFill>
            <a:schemeClr val="tx1"/>
          </a:solidFill>
          <a:latin typeface="+mj-lt"/>
          <a:ea typeface="+mn-ea"/>
          <a:cs typeface="+mn-cs"/>
        </a:defRPr>
      </a:lvl2pPr>
      <a:lvl3pPr marL="685793" indent="0" algn="l" defTabSz="685793" rtl="0" eaLnBrk="1" latinLnBrk="0" hangingPunct="1">
        <a:lnSpc>
          <a:spcPct val="90000"/>
        </a:lnSpc>
        <a:spcBef>
          <a:spcPts val="376"/>
        </a:spcBef>
        <a:buFont typeface="Arial" panose="020B0604020202020204" pitchFamily="34" charset="0"/>
        <a:buNone/>
        <a:defRPr sz="2000" kern="1200">
          <a:solidFill>
            <a:schemeClr val="tx1"/>
          </a:solidFill>
          <a:latin typeface="+mj-lt"/>
          <a:ea typeface="+mn-ea"/>
          <a:cs typeface="+mn-cs"/>
        </a:defRPr>
      </a:lvl3pPr>
      <a:lvl4pPr marL="1028690" indent="0" algn="l" defTabSz="685793" rtl="0" eaLnBrk="1" latinLnBrk="0" hangingPunct="1">
        <a:lnSpc>
          <a:spcPct val="90000"/>
        </a:lnSpc>
        <a:spcBef>
          <a:spcPts val="376"/>
        </a:spcBef>
        <a:buFont typeface="Arial" panose="020B0604020202020204" pitchFamily="34" charset="0"/>
        <a:buNone/>
        <a:defRPr sz="1800" kern="1200">
          <a:solidFill>
            <a:schemeClr val="tx1"/>
          </a:solidFill>
          <a:latin typeface="+mj-lt"/>
          <a:ea typeface="+mn-ea"/>
          <a:cs typeface="+mn-cs"/>
        </a:defRPr>
      </a:lvl4pPr>
      <a:lvl5pPr marL="1371586" indent="0" algn="l" defTabSz="685793" rtl="0" eaLnBrk="1" latinLnBrk="0" hangingPunct="1">
        <a:lnSpc>
          <a:spcPct val="90000"/>
        </a:lnSpc>
        <a:spcBef>
          <a:spcPts val="376"/>
        </a:spcBef>
        <a:buFont typeface="Arial" panose="020B0604020202020204" pitchFamily="34" charset="0"/>
        <a:buNone/>
        <a:defRPr sz="1800" kern="1200">
          <a:solidFill>
            <a:schemeClr val="tx1"/>
          </a:solidFill>
          <a:latin typeface="+mj-lt"/>
          <a:ea typeface="+mn-ea"/>
          <a:cs typeface="+mn-cs"/>
        </a:defRPr>
      </a:lvl5pPr>
      <a:lvl6pPr marL="1885931"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7"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6"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3"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ZK9K_a0fq5o?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pository.jisc.ac.uk/8846/1/2022_Jisc_BDC_Individual_Framework.pdf"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skills.it.ox.ac.uk/jisc-discovery-too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ctrTitle"/>
          </p:nvPr>
        </p:nvSpPr>
        <p:spPr>
          <a:xfrm>
            <a:off x="1130301" y="1597028"/>
            <a:ext cx="5781959" cy="675269"/>
          </a:xfrm>
        </p:spPr>
        <p:txBody>
          <a:bodyPr>
            <a:noAutofit/>
          </a:bodyPr>
          <a:lstStyle/>
          <a:p>
            <a:r>
              <a:rPr lang="en-US">
                <a:latin typeface="+mj-lt"/>
              </a:rPr>
              <a:t>Digital Skills Health Check</a:t>
            </a:r>
          </a:p>
        </p:txBody>
      </p:sp>
      <p:sp>
        <p:nvSpPr>
          <p:cNvPr id="2" name="Text Placeholder 1">
            <a:extLst>
              <a:ext uri="{FF2B5EF4-FFF2-40B4-BE49-F238E27FC236}">
                <a16:creationId xmlns:a16="http://schemas.microsoft.com/office/drawing/2014/main" id="{F8BDAFCC-DE81-4628-99B6-4A9241958BF4}"/>
              </a:ext>
            </a:extLst>
          </p:cNvPr>
          <p:cNvSpPr>
            <a:spLocks noGrp="1"/>
          </p:cNvSpPr>
          <p:nvPr>
            <p:ph type="body" sz="quarter" idx="14"/>
          </p:nvPr>
        </p:nvSpPr>
        <p:spPr/>
        <p:txBody>
          <a:bodyPr>
            <a:noAutofit/>
          </a:bodyPr>
          <a:lstStyle/>
          <a:p>
            <a:pPr algn="r"/>
            <a:r>
              <a:rPr lang="en-GB" sz="2800" dirty="0"/>
              <a:t>Emma Procter-Legg</a:t>
            </a:r>
          </a:p>
          <a:p>
            <a:pPr algn="r"/>
            <a:r>
              <a:rPr lang="en-GB" sz="2800" dirty="0" err="1"/>
              <a:t>emma.procter-legg@it.ox.ac.uk</a:t>
            </a:r>
            <a:endParaRPr lang="en-GB" sz="2800" dirty="0"/>
          </a:p>
        </p:txBody>
      </p:sp>
    </p:spTree>
    <p:extLst>
      <p:ext uri="{BB962C8B-B14F-4D97-AF65-F5344CB8AC3E}">
        <p14:creationId xmlns:p14="http://schemas.microsoft.com/office/powerpoint/2010/main" val="39996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28985B9-E137-AD61-A655-8A7C4CC866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016" y="706702"/>
            <a:ext cx="7769967" cy="4642556"/>
          </a:xfrm>
          <a:prstGeom prst="rect">
            <a:avLst/>
          </a:prstGeom>
        </p:spPr>
      </p:pic>
      <p:sp>
        <p:nvSpPr>
          <p:cNvPr id="5" name="Arrow: Left 4">
            <a:extLst>
              <a:ext uri="{FF2B5EF4-FFF2-40B4-BE49-F238E27FC236}">
                <a16:creationId xmlns:a16="http://schemas.microsoft.com/office/drawing/2014/main" id="{5827F12F-34C1-8FE2-8F4F-788DACC34570}"/>
              </a:ext>
            </a:extLst>
          </p:cNvPr>
          <p:cNvSpPr/>
          <p:nvPr/>
        </p:nvSpPr>
        <p:spPr>
          <a:xfrm rot="5400000">
            <a:off x="1538728" y="2266929"/>
            <a:ext cx="751888" cy="4709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126"/>
          </a:p>
        </p:txBody>
      </p:sp>
    </p:spTree>
    <p:extLst>
      <p:ext uri="{BB962C8B-B14F-4D97-AF65-F5344CB8AC3E}">
        <p14:creationId xmlns:p14="http://schemas.microsoft.com/office/powerpoint/2010/main" val="342759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Graphical user interface, application&#10;&#10;Description automatically generated">
            <a:extLst>
              <a:ext uri="{FF2B5EF4-FFF2-40B4-BE49-F238E27FC236}">
                <a16:creationId xmlns:a16="http://schemas.microsoft.com/office/drawing/2014/main" id="{0ED11135-54E4-A985-C37F-4DE9DB0A3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606" y="566667"/>
            <a:ext cx="7439787" cy="4855726"/>
          </a:xfrm>
          <a:prstGeom prst="rect">
            <a:avLst/>
          </a:prstGeom>
        </p:spPr>
      </p:pic>
    </p:spTree>
    <p:extLst>
      <p:ext uri="{BB962C8B-B14F-4D97-AF65-F5344CB8AC3E}">
        <p14:creationId xmlns:p14="http://schemas.microsoft.com/office/powerpoint/2010/main" val="26828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2B8768-BF9C-F18A-2A68-C62FFEB0C182}"/>
              </a:ext>
            </a:extLst>
          </p:cNvPr>
          <p:cNvSpPr txBox="1"/>
          <p:nvPr/>
        </p:nvSpPr>
        <p:spPr>
          <a:xfrm>
            <a:off x="150115" y="653217"/>
            <a:ext cx="41102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Profile set up</a:t>
            </a:r>
          </a:p>
        </p:txBody>
      </p:sp>
      <p:pic>
        <p:nvPicPr>
          <p:cNvPr id="4" name="Picture 3" descr="A screenshot of a computer&#10;&#10;Description automatically generated with medium confidence">
            <a:extLst>
              <a:ext uri="{FF2B5EF4-FFF2-40B4-BE49-F238E27FC236}">
                <a16:creationId xmlns:a16="http://schemas.microsoft.com/office/drawing/2014/main" id="{8CE5350A-630F-A9BC-7DC1-9762B63F6D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115" y="1578889"/>
            <a:ext cx="4757980" cy="2557221"/>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80736C6C-FBA4-C47B-DE15-187535E37B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935" y="1158499"/>
            <a:ext cx="4006950" cy="3785460"/>
          </a:xfrm>
          <a:prstGeom prst="rect">
            <a:avLst/>
          </a:prstGeom>
        </p:spPr>
      </p:pic>
    </p:spTree>
    <p:extLst>
      <p:ext uri="{BB962C8B-B14F-4D97-AF65-F5344CB8AC3E}">
        <p14:creationId xmlns:p14="http://schemas.microsoft.com/office/powerpoint/2010/main" val="31701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text, application, website&#10;&#10;Description automatically generated">
            <a:extLst>
              <a:ext uri="{FF2B5EF4-FFF2-40B4-BE49-F238E27FC236}">
                <a16:creationId xmlns:a16="http://schemas.microsoft.com/office/drawing/2014/main" id="{C72007E3-B589-813E-0959-7275A111E079}"/>
              </a:ext>
            </a:extLst>
          </p:cNvPr>
          <p:cNvPicPr>
            <a:picLocks noChangeAspect="1"/>
          </p:cNvPicPr>
          <p:nvPr/>
        </p:nvPicPr>
        <p:blipFill>
          <a:blip r:embed="rId3"/>
          <a:stretch>
            <a:fillRect/>
          </a:stretch>
        </p:blipFill>
        <p:spPr>
          <a:xfrm>
            <a:off x="2104298" y="741108"/>
            <a:ext cx="5341273" cy="4628425"/>
          </a:xfrm>
          <a:prstGeom prst="rect">
            <a:avLst/>
          </a:prstGeom>
        </p:spPr>
      </p:pic>
      <p:pic>
        <p:nvPicPr>
          <p:cNvPr id="4" name="Picture 3" descr="A picture containing text, screenshot, comparison&#10;&#10;Description automatically generated">
            <a:extLst>
              <a:ext uri="{FF2B5EF4-FFF2-40B4-BE49-F238E27FC236}">
                <a16:creationId xmlns:a16="http://schemas.microsoft.com/office/drawing/2014/main" id="{D4608CF0-E319-D771-3CBA-F6738DCB3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345467"/>
            <a:ext cx="7772400" cy="5314950"/>
          </a:xfrm>
          <a:prstGeom prst="rect">
            <a:avLst/>
          </a:prstGeom>
        </p:spPr>
      </p:pic>
    </p:spTree>
    <p:extLst>
      <p:ext uri="{BB962C8B-B14F-4D97-AF65-F5344CB8AC3E}">
        <p14:creationId xmlns:p14="http://schemas.microsoft.com/office/powerpoint/2010/main" val="248256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774C0BDC-28C9-8311-CC80-7DD668897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25" y="0"/>
            <a:ext cx="9608050" cy="5714999"/>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B17D08F4-DF5E-1A9C-5BE9-F1E9F01CD8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6530"/>
            <a:ext cx="7772400" cy="4574649"/>
          </a:xfrm>
          <a:prstGeom prst="rect">
            <a:avLst/>
          </a:prstGeom>
        </p:spPr>
      </p:pic>
    </p:spTree>
    <p:extLst>
      <p:ext uri="{BB962C8B-B14F-4D97-AF65-F5344CB8AC3E}">
        <p14:creationId xmlns:p14="http://schemas.microsoft.com/office/powerpoint/2010/main" val="80187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DA8B66AF-1519-D2DD-7E87-7969EFD694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144000" cy="4760866"/>
          </a:xfrm>
          <a:prstGeom prst="rect">
            <a:avLst/>
          </a:prstGeom>
        </p:spPr>
      </p:pic>
    </p:spTree>
    <p:extLst>
      <p:ext uri="{BB962C8B-B14F-4D97-AF65-F5344CB8AC3E}">
        <p14:creationId xmlns:p14="http://schemas.microsoft.com/office/powerpoint/2010/main" val="33274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61169" y="1388582"/>
            <a:ext cx="2778124"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2B8768-BF9C-F18A-2A68-C62FFEB0C182}"/>
              </a:ext>
            </a:extLst>
          </p:cNvPr>
          <p:cNvSpPr txBox="1"/>
          <p:nvPr/>
        </p:nvSpPr>
        <p:spPr>
          <a:xfrm>
            <a:off x="771525" y="1639388"/>
            <a:ext cx="1971675" cy="2122714"/>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defTabSz="914400">
              <a:lnSpc>
                <a:spcPct val="90000"/>
              </a:lnSpc>
              <a:spcBef>
                <a:spcPct val="0"/>
              </a:spcBef>
              <a:spcAft>
                <a:spcPts val="600"/>
              </a:spcAft>
            </a:pPr>
            <a:r>
              <a:rPr lang="en-US" sz="2800" kern="1200">
                <a:solidFill>
                  <a:srgbClr val="FFFFFF"/>
                </a:solidFill>
                <a:latin typeface="+mj-lt"/>
                <a:ea typeface="+mj-ea"/>
                <a:cs typeface="+mj-cs"/>
              </a:rPr>
              <a:t>View your report</a:t>
            </a:r>
          </a:p>
        </p:txBody>
      </p:sp>
      <p:pic>
        <p:nvPicPr>
          <p:cNvPr id="5" name="Picture 4" descr="A screenshot of a computer screen&#10;&#10;Description automatically generated with low confidence">
            <a:extLst>
              <a:ext uri="{FF2B5EF4-FFF2-40B4-BE49-F238E27FC236}">
                <a16:creationId xmlns:a16="http://schemas.microsoft.com/office/drawing/2014/main" id="{2AF2EC01-0715-E098-D864-C0E62CEC60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395" y="1337151"/>
            <a:ext cx="5795071" cy="2752657"/>
          </a:xfrm>
          <a:prstGeom prst="rect">
            <a:avLst/>
          </a:prstGeom>
        </p:spPr>
      </p:pic>
      <p:sp>
        <p:nvSpPr>
          <p:cNvPr id="6" name="Arrow: Left 4">
            <a:extLst>
              <a:ext uri="{FF2B5EF4-FFF2-40B4-BE49-F238E27FC236}">
                <a16:creationId xmlns:a16="http://schemas.microsoft.com/office/drawing/2014/main" id="{2F4A84D5-A193-B3D3-6917-1D625714E9E8}"/>
              </a:ext>
            </a:extLst>
          </p:cNvPr>
          <p:cNvSpPr/>
          <p:nvPr/>
        </p:nvSpPr>
        <p:spPr>
          <a:xfrm rot="10800000">
            <a:off x="4738981" y="3392687"/>
            <a:ext cx="751888" cy="4709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126"/>
          </a:p>
        </p:txBody>
      </p:sp>
    </p:spTree>
    <p:extLst>
      <p:ext uri="{BB962C8B-B14F-4D97-AF65-F5344CB8AC3E}">
        <p14:creationId xmlns:p14="http://schemas.microsoft.com/office/powerpoint/2010/main" val="399125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question&#10;&#10;Description automatically generated with low confidence">
            <a:extLst>
              <a:ext uri="{FF2B5EF4-FFF2-40B4-BE49-F238E27FC236}">
                <a16:creationId xmlns:a16="http://schemas.microsoft.com/office/drawing/2014/main" id="{A6618CCE-1A9D-5CF6-279C-99466EE55A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359"/>
          <a:stretch/>
        </p:blipFill>
        <p:spPr>
          <a:xfrm>
            <a:off x="131680" y="53554"/>
            <a:ext cx="8226507" cy="4264835"/>
          </a:xfrm>
          <a:prstGeom prst="rect">
            <a:avLst/>
          </a:prstGeom>
        </p:spPr>
      </p:pic>
      <p:pic>
        <p:nvPicPr>
          <p:cNvPr id="3" name="Picture 2" descr="A picture containing diagram, screenshot&#10;&#10;Description automatically generated">
            <a:extLst>
              <a:ext uri="{FF2B5EF4-FFF2-40B4-BE49-F238E27FC236}">
                <a16:creationId xmlns:a16="http://schemas.microsoft.com/office/drawing/2014/main" id="{172A6B76-57EA-6A7E-CBA0-616FD66D5B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4"/>
          <a:stretch/>
        </p:blipFill>
        <p:spPr>
          <a:xfrm>
            <a:off x="3058575" y="1396611"/>
            <a:ext cx="6084282" cy="4264835"/>
          </a:xfrm>
          <a:prstGeom prst="rect">
            <a:avLst/>
          </a:prstGeom>
        </p:spPr>
      </p:pic>
    </p:spTree>
    <p:extLst>
      <p:ext uri="{BB962C8B-B14F-4D97-AF65-F5344CB8AC3E}">
        <p14:creationId xmlns:p14="http://schemas.microsoft.com/office/powerpoint/2010/main" val="345183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61169" y="1388582"/>
            <a:ext cx="2778124"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2B8768-BF9C-F18A-2A68-C62FFEB0C182}"/>
              </a:ext>
            </a:extLst>
          </p:cNvPr>
          <p:cNvSpPr txBox="1"/>
          <p:nvPr/>
        </p:nvSpPr>
        <p:spPr>
          <a:xfrm>
            <a:off x="771525" y="1639388"/>
            <a:ext cx="2114550" cy="2122714"/>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2800" kern="1200">
                <a:solidFill>
                  <a:srgbClr val="FFFFFF"/>
                </a:solidFill>
                <a:latin typeface="+mj-lt"/>
                <a:ea typeface="+mj-ea"/>
                <a:cs typeface="+mj-cs"/>
              </a:rPr>
              <a:t>Description</a:t>
            </a:r>
          </a:p>
          <a:p>
            <a:pPr defTabSz="914400">
              <a:lnSpc>
                <a:spcPct val="90000"/>
              </a:lnSpc>
              <a:spcBef>
                <a:spcPct val="0"/>
              </a:spcBef>
              <a:spcAft>
                <a:spcPts val="600"/>
              </a:spcAft>
            </a:pPr>
            <a:r>
              <a:rPr lang="en-US" sz="2800" kern="1200">
                <a:solidFill>
                  <a:srgbClr val="FFFFFF"/>
                </a:solidFill>
                <a:latin typeface="+mj-lt"/>
                <a:ea typeface="+mj-ea"/>
                <a:cs typeface="+mj-cs"/>
              </a:rPr>
              <a:t>Level</a:t>
            </a:r>
          </a:p>
          <a:p>
            <a:pPr defTabSz="914400">
              <a:lnSpc>
                <a:spcPct val="90000"/>
              </a:lnSpc>
              <a:spcBef>
                <a:spcPct val="0"/>
              </a:spcBef>
              <a:spcAft>
                <a:spcPts val="600"/>
              </a:spcAft>
            </a:pPr>
            <a:r>
              <a:rPr lang="en-US" sz="2800" kern="1200">
                <a:solidFill>
                  <a:srgbClr val="FFFFFF"/>
                </a:solidFill>
                <a:latin typeface="+mj-lt"/>
                <a:ea typeface="+mj-ea"/>
                <a:cs typeface="+mj-cs"/>
              </a:rPr>
              <a:t>Action</a:t>
            </a:r>
          </a:p>
        </p:txBody>
      </p:sp>
      <p:pic>
        <p:nvPicPr>
          <p:cNvPr id="4" name="Picture 3" descr="A picture containing text, screenshot, font, letter&#10;&#10;Description automatically generated">
            <a:extLst>
              <a:ext uri="{FF2B5EF4-FFF2-40B4-BE49-F238E27FC236}">
                <a16:creationId xmlns:a16="http://schemas.microsoft.com/office/drawing/2014/main" id="{69A4356C-A221-C6FA-0A41-38DC26E35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2987" y="879532"/>
            <a:ext cx="5085525" cy="3953993"/>
          </a:xfrm>
          <a:prstGeom prst="rect">
            <a:avLst/>
          </a:prstGeom>
        </p:spPr>
      </p:pic>
    </p:spTree>
    <p:extLst>
      <p:ext uri="{BB962C8B-B14F-4D97-AF65-F5344CB8AC3E}">
        <p14:creationId xmlns:p14="http://schemas.microsoft.com/office/powerpoint/2010/main" val="55409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49" y="262491"/>
            <a:ext cx="3587773" cy="1619009"/>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Activity: Review your report (10 mins)</a:t>
            </a:r>
          </a:p>
        </p:txBody>
      </p:sp>
      <p:sp>
        <p:nvSpPr>
          <p:cNvPr id="2" name="Content Placeholder 1">
            <a:extLst>
              <a:ext uri="{FF2B5EF4-FFF2-40B4-BE49-F238E27FC236}">
                <a16:creationId xmlns:a16="http://schemas.microsoft.com/office/drawing/2014/main" id="{9AAB72F4-FFA2-3775-6941-46B21EA05953}"/>
              </a:ext>
            </a:extLst>
          </p:cNvPr>
          <p:cNvSpPr>
            <a:spLocks noGrp="1"/>
          </p:cNvSpPr>
          <p:nvPr>
            <p:ph idx="15"/>
          </p:nvPr>
        </p:nvSpPr>
        <p:spPr>
          <a:xfrm>
            <a:off x="628649" y="2052858"/>
            <a:ext cx="3943351" cy="2861319"/>
          </a:xfrm>
        </p:spPr>
        <p:txBody>
          <a:bodyPr vert="horz" lIns="91440" tIns="45720" rIns="91440" bIns="45720" rtlCol="0">
            <a:noAutofit/>
          </a:bodyPr>
          <a:lstStyle/>
          <a:p>
            <a:pPr defTabSz="914400"/>
            <a:r>
              <a:rPr lang="en-US" sz="2000">
                <a:latin typeface="+mn-lt"/>
              </a:rPr>
              <a:t>C</a:t>
            </a:r>
            <a:r>
              <a:rPr lang="en-US" sz="2000">
                <a:effectLst/>
                <a:latin typeface="+mn-lt"/>
              </a:rPr>
              <a:t>hoose 3 </a:t>
            </a:r>
            <a:r>
              <a:rPr lang="en-US" sz="2000">
                <a:latin typeface="+mn-lt"/>
              </a:rPr>
              <a:t>areas to focus on</a:t>
            </a:r>
            <a:r>
              <a:rPr lang="en-US" sz="2000">
                <a:effectLst/>
                <a:latin typeface="+mn-lt"/>
              </a:rPr>
              <a:t>:</a:t>
            </a:r>
          </a:p>
          <a:p>
            <a:pPr lvl="1" indent="-228600" defTabSz="914400">
              <a:buFont typeface="Arial" panose="020B0604020202020204" pitchFamily="34" charset="0"/>
              <a:buChar char="•"/>
            </a:pPr>
            <a:r>
              <a:rPr lang="en-US" sz="2000">
                <a:effectLst/>
                <a:latin typeface="+mn-lt"/>
              </a:rPr>
              <a:t>directly related to your research</a:t>
            </a:r>
          </a:p>
          <a:p>
            <a:pPr lvl="1" indent="-228600" defTabSz="914400">
              <a:buFont typeface="Arial" panose="020B0604020202020204" pitchFamily="34" charset="0"/>
              <a:buChar char="•"/>
            </a:pPr>
            <a:r>
              <a:rPr lang="en-US" sz="2000">
                <a:effectLst/>
                <a:latin typeface="+mn-lt"/>
              </a:rPr>
              <a:t>related to your course or career ambitions</a:t>
            </a:r>
          </a:p>
          <a:p>
            <a:pPr lvl="1" indent="-228600" defTabSz="914400">
              <a:buFont typeface="Arial" panose="020B0604020202020204" pitchFamily="34" charset="0"/>
              <a:buChar char="•"/>
            </a:pPr>
            <a:r>
              <a:rPr lang="en-US" sz="2000">
                <a:effectLst/>
                <a:latin typeface="+mn-lt"/>
              </a:rPr>
              <a:t>personal option - to support a hobby or interest</a:t>
            </a:r>
          </a:p>
          <a:p>
            <a:pPr marL="57150" indent="-228600" defTabSz="914400">
              <a:buFont typeface="Arial" panose="020B0604020202020204" pitchFamily="34" charset="0"/>
              <a:buChar char="•"/>
            </a:pPr>
            <a:endParaRPr lang="en-US" sz="2000">
              <a:latin typeface="+mn-lt"/>
            </a:endParaRPr>
          </a:p>
          <a:p>
            <a:pPr defTabSz="914400"/>
            <a:r>
              <a:rPr lang="en-US" sz="2000">
                <a:latin typeface="+mn-lt"/>
              </a:rPr>
              <a:t>Discuss these with the person sat next to you</a:t>
            </a:r>
          </a:p>
        </p:txBody>
      </p:sp>
      <p:pic>
        <p:nvPicPr>
          <p:cNvPr id="20" name="Graphic 19" descr="Magnifying glass">
            <a:extLst>
              <a:ext uri="{FF2B5EF4-FFF2-40B4-BE49-F238E27FC236}">
                <a16:creationId xmlns:a16="http://schemas.microsoft.com/office/drawing/2014/main" id="{F672D48F-E37C-015D-FD85-0B87133BF0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91318" y="762062"/>
            <a:ext cx="4024031" cy="4024031"/>
          </a:xfrm>
          <a:prstGeom prst="rect">
            <a:avLst/>
          </a:prstGeom>
        </p:spPr>
      </p:pic>
    </p:spTree>
    <p:extLst>
      <p:ext uri="{BB962C8B-B14F-4D97-AF65-F5344CB8AC3E}">
        <p14:creationId xmlns:p14="http://schemas.microsoft.com/office/powerpoint/2010/main" val="341434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Session objectives</a:t>
            </a:r>
          </a:p>
        </p:txBody>
      </p:sp>
      <p:sp>
        <p:nvSpPr>
          <p:cNvPr id="3" name="TextBox 2">
            <a:extLst>
              <a:ext uri="{FF2B5EF4-FFF2-40B4-BE49-F238E27FC236}">
                <a16:creationId xmlns:a16="http://schemas.microsoft.com/office/drawing/2014/main" id="{3A321F05-736E-9954-0E7B-BA825A30B345}"/>
              </a:ext>
            </a:extLst>
          </p:cNvPr>
          <p:cNvSpPr txBox="1"/>
          <p:nvPr/>
        </p:nvSpPr>
        <p:spPr>
          <a:xfrm>
            <a:off x="555498" y="1489348"/>
            <a:ext cx="8033004" cy="3108543"/>
          </a:xfrm>
          <a:prstGeom prst="rect">
            <a:avLst/>
          </a:prstGeom>
          <a:noFill/>
        </p:spPr>
        <p:txBody>
          <a:bodyPr wrap="square" lIns="91440" tIns="45720" rIns="91440" bIns="45720" rtlCol="0" anchor="t">
            <a:spAutoFit/>
          </a:bodyPr>
          <a:lstStyle/>
          <a:p>
            <a:pPr fontAlgn="base">
              <a:buFont typeface="Arial" panose="020B0604020202020204" pitchFamily="34" charset="0"/>
              <a:buChar char="•"/>
            </a:pPr>
            <a:r>
              <a:rPr lang="en-GB" sz="2800">
                <a:solidFill>
                  <a:srgbClr val="000000"/>
                </a:solidFill>
              </a:rPr>
              <a:t> Digital capabilities defined</a:t>
            </a:r>
            <a:endParaRPr lang="en-GB" sz="2800" b="0" i="0" u="none" strike="noStrike">
              <a:solidFill>
                <a:srgbClr val="000000"/>
              </a:solidFill>
              <a:effectLst/>
            </a:endParaRPr>
          </a:p>
          <a:p>
            <a:pPr fontAlgn="base">
              <a:buFont typeface="Arial" panose="020B0604020202020204" pitchFamily="34" charset="0"/>
              <a:buChar char="•"/>
            </a:pPr>
            <a:r>
              <a:rPr lang="en-GB" sz="2800">
                <a:solidFill>
                  <a:srgbClr val="000000"/>
                </a:solidFill>
              </a:rPr>
              <a:t> Jisc Discovery Tool and account set up </a:t>
            </a:r>
            <a:endParaRPr lang="en-GB" sz="2800" b="0" i="0" u="none" strike="noStrike">
              <a:solidFill>
                <a:srgbClr val="000000"/>
              </a:solidFill>
              <a:effectLst/>
            </a:endParaRPr>
          </a:p>
          <a:p>
            <a:pPr fontAlgn="base">
              <a:buFont typeface="Arial" panose="020B0604020202020204" pitchFamily="34" charset="0"/>
              <a:buChar char="•"/>
            </a:pPr>
            <a:r>
              <a:rPr lang="en-GB" sz="2800">
                <a:solidFill>
                  <a:srgbClr val="000000"/>
                </a:solidFill>
              </a:rPr>
              <a:t> Complete a question set, reflecting on your current digital skills</a:t>
            </a:r>
            <a:endParaRPr lang="en-GB" sz="2800" b="0" i="0" u="none" strike="noStrike">
              <a:solidFill>
                <a:srgbClr val="000000"/>
              </a:solidFill>
              <a:effectLst/>
            </a:endParaRPr>
          </a:p>
          <a:p>
            <a:pPr fontAlgn="base">
              <a:buFont typeface="Arial" panose="020B0604020202020204" pitchFamily="34" charset="0"/>
              <a:buChar char="•"/>
            </a:pPr>
            <a:r>
              <a:rPr lang="en-GB" sz="2800">
                <a:solidFill>
                  <a:srgbClr val="000000"/>
                </a:solidFill>
              </a:rPr>
              <a:t> Understand areas for further development</a:t>
            </a:r>
            <a:endParaRPr lang="en-GB" sz="2800" b="0" i="0" u="none" strike="noStrike">
              <a:solidFill>
                <a:srgbClr val="000000"/>
              </a:solidFill>
              <a:effectLst/>
            </a:endParaRPr>
          </a:p>
          <a:p>
            <a:pPr fontAlgn="base">
              <a:buFont typeface="Arial" panose="020B0604020202020204" pitchFamily="34" charset="0"/>
              <a:buChar char="•"/>
            </a:pPr>
            <a:r>
              <a:rPr lang="en-GB" sz="2800">
                <a:solidFill>
                  <a:srgbClr val="000000"/>
                </a:solidFill>
              </a:rPr>
              <a:t> Identify suitable sources of support </a:t>
            </a:r>
            <a:endParaRPr lang="en-GB" sz="2800" b="0" i="0" u="none" strike="noStrike">
              <a:solidFill>
                <a:srgbClr val="000000"/>
              </a:solidFill>
              <a:effectLst/>
            </a:endParaRPr>
          </a:p>
          <a:p>
            <a:pPr fontAlgn="base">
              <a:buFont typeface="Arial" panose="020B0604020202020204" pitchFamily="34" charset="0"/>
              <a:buChar char="•"/>
            </a:pPr>
            <a:r>
              <a:rPr lang="en-GB" sz="2800">
                <a:solidFill>
                  <a:srgbClr val="000000"/>
                </a:solidFill>
              </a:rPr>
              <a:t> Claim </a:t>
            </a:r>
            <a:r>
              <a:rPr lang="en-GB" sz="2800" b="0" i="0" u="none" strike="noStrike">
                <a:solidFill>
                  <a:srgbClr val="000000"/>
                </a:solidFill>
                <a:effectLst/>
              </a:rPr>
              <a:t>a</a:t>
            </a:r>
            <a:r>
              <a:rPr lang="en-GB" sz="2800">
                <a:solidFill>
                  <a:srgbClr val="000000"/>
                </a:solidFill>
              </a:rPr>
              <a:t> digital badge</a:t>
            </a:r>
            <a:endParaRPr lang="en-GB" sz="2800" b="0" i="0" u="none" strike="noStrike">
              <a:solidFill>
                <a:srgbClr val="000000"/>
              </a:solidFill>
              <a:effectLst/>
            </a:endParaRPr>
          </a:p>
        </p:txBody>
      </p:sp>
    </p:spTree>
    <p:extLst>
      <p:ext uri="{BB962C8B-B14F-4D97-AF65-F5344CB8AC3E}">
        <p14:creationId xmlns:p14="http://schemas.microsoft.com/office/powerpoint/2010/main" val="89564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2B8768-BF9C-F18A-2A68-C62FFEB0C182}"/>
              </a:ext>
            </a:extLst>
          </p:cNvPr>
          <p:cNvSpPr txBox="1"/>
          <p:nvPr/>
        </p:nvSpPr>
        <p:spPr>
          <a:xfrm>
            <a:off x="150115" y="653217"/>
            <a:ext cx="64078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Explore the resources</a:t>
            </a:r>
          </a:p>
        </p:txBody>
      </p:sp>
      <p:pic>
        <p:nvPicPr>
          <p:cNvPr id="5" name="Picture 4" descr="A picture containing text, web page, website, online advertising&#10;&#10;Description automatically generated">
            <a:extLst>
              <a:ext uri="{FF2B5EF4-FFF2-40B4-BE49-F238E27FC236}">
                <a16:creationId xmlns:a16="http://schemas.microsoft.com/office/drawing/2014/main" id="{CDEFE9B2-64E7-7239-76ED-B2E39D5FA5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012"/>
            <a:ext cx="9922694" cy="3258975"/>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153C43C5-4561-553C-33CC-93CF428C00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0347" y="2644611"/>
            <a:ext cx="4839978" cy="3042526"/>
          </a:xfrm>
          <a:prstGeom prst="rect">
            <a:avLst/>
          </a:prstGeom>
          <a:effectLst>
            <a:innerShdw blurRad="63500" dist="50800" dir="2700000">
              <a:prstClr val="black">
                <a:alpha val="50000"/>
              </a:prstClr>
            </a:innerShdw>
          </a:effectLst>
        </p:spPr>
      </p:pic>
      <p:sp>
        <p:nvSpPr>
          <p:cNvPr id="9" name="Arrow: Left 4">
            <a:extLst>
              <a:ext uri="{FF2B5EF4-FFF2-40B4-BE49-F238E27FC236}">
                <a16:creationId xmlns:a16="http://schemas.microsoft.com/office/drawing/2014/main" id="{3C715745-F909-2ED5-6AB0-5DFE3B64DEAF}"/>
              </a:ext>
            </a:extLst>
          </p:cNvPr>
          <p:cNvSpPr/>
          <p:nvPr/>
        </p:nvSpPr>
        <p:spPr>
          <a:xfrm rot="5400000">
            <a:off x="6667794" y="4826330"/>
            <a:ext cx="751888" cy="4709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126"/>
          </a:p>
        </p:txBody>
      </p:sp>
    </p:spTree>
    <p:extLst>
      <p:ext uri="{BB962C8B-B14F-4D97-AF65-F5344CB8AC3E}">
        <p14:creationId xmlns:p14="http://schemas.microsoft.com/office/powerpoint/2010/main" val="117419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web page&#10;&#10;Description automatically generated with medium confidence">
            <a:extLst>
              <a:ext uri="{FF2B5EF4-FFF2-40B4-BE49-F238E27FC236}">
                <a16:creationId xmlns:a16="http://schemas.microsoft.com/office/drawing/2014/main" id="{468ED2AA-BDE8-26B3-AA76-291C6E85C3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68"/>
            <a:ext cx="9143980" cy="5713932"/>
          </a:xfrm>
          <a:prstGeom prst="rect">
            <a:avLst/>
          </a:prstGeom>
        </p:spPr>
      </p:pic>
      <p:pic>
        <p:nvPicPr>
          <p:cNvPr id="2" name="Picture 3" descr="A screenshot of a computer&#10;&#10;Description automatically generated">
            <a:extLst>
              <a:ext uri="{FF2B5EF4-FFF2-40B4-BE49-F238E27FC236}">
                <a16:creationId xmlns:a16="http://schemas.microsoft.com/office/drawing/2014/main" id="{190801B3-2B18-AD98-C1EE-AF212083ED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3353" y="3299175"/>
            <a:ext cx="6677769" cy="2611503"/>
          </a:xfrm>
          <a:prstGeom prst="rect">
            <a:avLst/>
          </a:prstGeom>
        </p:spPr>
      </p:pic>
    </p:spTree>
    <p:extLst>
      <p:ext uri="{BB962C8B-B14F-4D97-AF65-F5344CB8AC3E}">
        <p14:creationId xmlns:p14="http://schemas.microsoft.com/office/powerpoint/2010/main" val="163005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F40E-575E-4F84-BDE6-F96A6B06AC13}"/>
              </a:ext>
            </a:extLst>
          </p:cNvPr>
          <p:cNvSpPr>
            <a:spLocks noGrp="1"/>
          </p:cNvSpPr>
          <p:nvPr>
            <p:ph type="ctrTitle"/>
          </p:nvPr>
        </p:nvSpPr>
        <p:spPr>
          <a:xfrm>
            <a:off x="143508" y="5413784"/>
            <a:ext cx="1281460" cy="175521"/>
          </a:xfrm>
        </p:spPr>
        <p:txBody>
          <a:bodyPr>
            <a:normAutofit fontScale="90000"/>
          </a:bodyPr>
          <a:lstStyle/>
          <a:p>
            <a:r>
              <a:rPr lang="en-GB" sz="1000">
                <a:solidFill>
                  <a:schemeClr val="bg1"/>
                </a:solidFill>
              </a:rPr>
              <a:t>Acknowledgements</a:t>
            </a:r>
          </a:p>
        </p:txBody>
      </p:sp>
      <p:sp>
        <p:nvSpPr>
          <p:cNvPr id="3" name="Text Placeholder 2">
            <a:extLst>
              <a:ext uri="{FF2B5EF4-FFF2-40B4-BE49-F238E27FC236}">
                <a16:creationId xmlns:a16="http://schemas.microsoft.com/office/drawing/2014/main" id="{26048381-DAA7-4A9F-8CBC-0BFCBD2A9872}"/>
              </a:ext>
            </a:extLst>
          </p:cNvPr>
          <p:cNvSpPr>
            <a:spLocks noGrp="1"/>
          </p:cNvSpPr>
          <p:nvPr>
            <p:ph type="body" sz="quarter" idx="14"/>
          </p:nvPr>
        </p:nvSpPr>
        <p:spPr>
          <a:xfrm>
            <a:off x="467544" y="1597025"/>
            <a:ext cx="6624984" cy="842698"/>
          </a:xfrm>
        </p:spPr>
        <p:txBody>
          <a:bodyPr>
            <a:noAutofit/>
          </a:bodyPr>
          <a:lstStyle/>
          <a:p>
            <a:r>
              <a:rPr lang="en-GB" altLang="en-US" sz="1600"/>
              <a:t>This presentation is made available by Emma Procter-Legg</a:t>
            </a:r>
            <a:br>
              <a:rPr lang="en-GB" altLang="en-US" sz="1600"/>
            </a:br>
            <a:r>
              <a:rPr lang="en-GB" altLang="en-US" sz="1600"/>
              <a:t>under a Creative Commons licence:</a:t>
            </a:r>
            <a:br>
              <a:rPr lang="en-GB" altLang="en-US" sz="1600"/>
            </a:br>
            <a:br>
              <a:rPr lang="en-GB" altLang="en-US" sz="1600"/>
            </a:br>
            <a:r>
              <a:rPr lang="en-GB" altLang="en-US" sz="1600"/>
              <a:t>Attribution-</a:t>
            </a:r>
            <a:r>
              <a:rPr lang="en-GB" altLang="en-US" sz="1600" err="1"/>
              <a:t>NonCommercial</a:t>
            </a:r>
            <a:r>
              <a:rPr lang="en-GB" altLang="en-US" sz="1600"/>
              <a:t>-</a:t>
            </a:r>
            <a:r>
              <a:rPr lang="en-GB" altLang="en-US" sz="1600" err="1"/>
              <a:t>ShareAlike</a:t>
            </a:r>
            <a:br>
              <a:rPr lang="en-GB" altLang="en-US" sz="1600"/>
            </a:br>
            <a:r>
              <a:rPr lang="en-GB" altLang="en-US" sz="1600"/>
              <a:t>CC BY-NC-SA</a:t>
            </a:r>
          </a:p>
          <a:p>
            <a:r>
              <a:rPr lang="en-GB" sz="1600">
                <a:latin typeface="Arial"/>
              </a:rPr>
              <a:t>Individual images maybe subject to their own licensing.</a:t>
            </a:r>
            <a:endParaRPr lang="en-GB" altLang="en-US" sz="1600"/>
          </a:p>
          <a:p>
            <a:pPr eaLnBrk="1" hangingPunct="1">
              <a:spcAft>
                <a:spcPct val="0"/>
              </a:spcAft>
              <a:buFontTx/>
              <a:buNone/>
            </a:pPr>
            <a:r>
              <a:rPr lang="en-GB" altLang="en-US" sz="1600" err="1"/>
              <a:t>emma.procter-legg@it.ox.ac.uk</a:t>
            </a:r>
            <a:endParaRPr lang="en-GB" altLang="en-US" sz="1600"/>
          </a:p>
        </p:txBody>
      </p:sp>
      <p:pic>
        <p:nvPicPr>
          <p:cNvPr id="5" name="Picture 3" descr="Creatinve Commons Attribution by Non-Commercial Share Alike ic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991" y="3480236"/>
            <a:ext cx="1653953" cy="57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7757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AB72F4-FFA2-3775-6941-46B21EA05953}"/>
              </a:ext>
            </a:extLst>
          </p:cNvPr>
          <p:cNvSpPr>
            <a:spLocks noGrp="1"/>
          </p:cNvSpPr>
          <p:nvPr>
            <p:ph idx="15"/>
          </p:nvPr>
        </p:nvSpPr>
        <p:spPr/>
        <p:txBody>
          <a:bodyPr vert="horz" lIns="91440" tIns="45720" rIns="91440" bIns="45720" rtlCol="0" anchor="t">
            <a:noAutofit/>
          </a:bodyPr>
          <a:lstStyle/>
          <a:p>
            <a:pPr marL="285750" indent="-285750">
              <a:buChar char="•"/>
            </a:pPr>
            <a:endParaRPr lang="en-US" sz="1400">
              <a:solidFill>
                <a:srgbClr val="444444"/>
              </a:solidFill>
            </a:endParaRPr>
          </a:p>
          <a:p>
            <a:pPr marL="285750" indent="-285750">
              <a:buChar char="•"/>
            </a:pPr>
            <a:endParaRPr lang="en-US" sz="2000">
              <a:solidFill>
                <a:srgbClr val="444444"/>
              </a:solidFill>
            </a:endParaRPr>
          </a:p>
        </p:txBody>
      </p:sp>
      <p:sp>
        <p:nvSpPr>
          <p:cNvPr id="3" name="Title 2"/>
          <p:cNvSpPr>
            <a:spLocks noGrp="1"/>
          </p:cNvSpPr>
          <p:nvPr>
            <p:ph type="title"/>
          </p:nvPr>
        </p:nvSpPr>
        <p:spPr/>
        <p:txBody>
          <a:bodyPr/>
          <a:lstStyle/>
          <a:p>
            <a:r>
              <a:rPr lang="en-US"/>
              <a:t>What are digital capabilities?</a:t>
            </a:r>
          </a:p>
        </p:txBody>
      </p:sp>
      <p:pic>
        <p:nvPicPr>
          <p:cNvPr id="5" name="Online Media 4" descr="What are Digital Capabilities?">
            <a:hlinkClick r:id="" action="ppaction://media"/>
            <a:extLst>
              <a:ext uri="{FF2B5EF4-FFF2-40B4-BE49-F238E27FC236}">
                <a16:creationId xmlns:a16="http://schemas.microsoft.com/office/drawing/2014/main" id="{6C19A53A-604D-92C3-47CC-163E9F1E19E9}"/>
              </a:ext>
            </a:extLst>
          </p:cNvPr>
          <p:cNvPicPr>
            <a:picLocks noRot="1" noChangeAspect="1"/>
          </p:cNvPicPr>
          <p:nvPr>
            <a:videoFile r:link="rId1"/>
          </p:nvPr>
        </p:nvPicPr>
        <p:blipFill>
          <a:blip r:embed="rId4"/>
          <a:stretch>
            <a:fillRect/>
          </a:stretch>
        </p:blipFill>
        <p:spPr>
          <a:xfrm>
            <a:off x="1088948" y="1336238"/>
            <a:ext cx="6966104" cy="3935849"/>
          </a:xfrm>
          <a:prstGeom prst="rect">
            <a:avLst/>
          </a:prstGeom>
        </p:spPr>
      </p:pic>
    </p:spTree>
    <p:extLst>
      <p:ext uri="{BB962C8B-B14F-4D97-AF65-F5344CB8AC3E}">
        <p14:creationId xmlns:p14="http://schemas.microsoft.com/office/powerpoint/2010/main" val="188673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73202" y="381000"/>
            <a:ext cx="3257550" cy="1607820"/>
          </a:xfrm>
        </p:spPr>
        <p:txBody>
          <a:bodyPr vert="horz" lIns="91440" tIns="45720" rIns="91440" bIns="45720" rtlCol="0" anchor="ctr">
            <a:normAutofit/>
          </a:bodyPr>
          <a:lstStyle/>
          <a:p>
            <a:pPr defTabSz="914400"/>
            <a:r>
              <a:rPr lang="en-US" sz="3500">
                <a:latin typeface="+mj-lt"/>
              </a:rPr>
              <a:t>Jisc’s digital capabilities framework</a:t>
            </a:r>
          </a:p>
        </p:txBody>
      </p:sp>
      <p:sp>
        <p:nvSpPr>
          <p:cNvPr id="18"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88791" y="1178052"/>
            <a:ext cx="1295400" cy="13716"/>
          </a:xfrm>
          <a:custGeom>
            <a:avLst/>
            <a:gdLst>
              <a:gd name="connsiteX0" fmla="*/ 0 w 1295400"/>
              <a:gd name="connsiteY0" fmla="*/ 0 h 13716"/>
              <a:gd name="connsiteX1" fmla="*/ 673608 w 1295400"/>
              <a:gd name="connsiteY1" fmla="*/ 0 h 13716"/>
              <a:gd name="connsiteX2" fmla="*/ 1295400 w 1295400"/>
              <a:gd name="connsiteY2" fmla="*/ 0 h 13716"/>
              <a:gd name="connsiteX3" fmla="*/ 1295400 w 1295400"/>
              <a:gd name="connsiteY3" fmla="*/ 13716 h 13716"/>
              <a:gd name="connsiteX4" fmla="*/ 660654 w 1295400"/>
              <a:gd name="connsiteY4" fmla="*/ 13716 h 13716"/>
              <a:gd name="connsiteX5" fmla="*/ 0 w 1295400"/>
              <a:gd name="connsiteY5" fmla="*/ 13716 h 13716"/>
              <a:gd name="connsiteX6" fmla="*/ 0 w 1295400"/>
              <a:gd name="connsiteY6" fmla="*/ 0 h 13716"/>
              <a:gd name="connsiteX0" fmla="*/ 0 w 1295400"/>
              <a:gd name="connsiteY0" fmla="*/ 0 h 13716"/>
              <a:gd name="connsiteX1" fmla="*/ 634746 w 1295400"/>
              <a:gd name="connsiteY1" fmla="*/ 0 h 13716"/>
              <a:gd name="connsiteX2" fmla="*/ 1295400 w 1295400"/>
              <a:gd name="connsiteY2" fmla="*/ 0 h 13716"/>
              <a:gd name="connsiteX3" fmla="*/ 1295400 w 1295400"/>
              <a:gd name="connsiteY3" fmla="*/ 13716 h 13716"/>
              <a:gd name="connsiteX4" fmla="*/ 647700 w 1295400"/>
              <a:gd name="connsiteY4" fmla="*/ 13716 h 13716"/>
              <a:gd name="connsiteX5" fmla="*/ 0 w 1295400"/>
              <a:gd name="connsiteY5" fmla="*/ 13716 h 13716"/>
              <a:gd name="connsiteX6" fmla="*/ 0 w 12954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13716" fill="none" extrusionOk="0">
                <a:moveTo>
                  <a:pt x="0" y="0"/>
                </a:moveTo>
                <a:cubicBezTo>
                  <a:pt x="138800" y="22801"/>
                  <a:pt x="367245" y="7435"/>
                  <a:pt x="673608" y="0"/>
                </a:cubicBezTo>
                <a:cubicBezTo>
                  <a:pt x="844080" y="-3597"/>
                  <a:pt x="969550" y="20327"/>
                  <a:pt x="1295400" y="0"/>
                </a:cubicBezTo>
                <a:cubicBezTo>
                  <a:pt x="1295754" y="4954"/>
                  <a:pt x="1295876" y="8941"/>
                  <a:pt x="1295400" y="13716"/>
                </a:cubicBezTo>
                <a:cubicBezTo>
                  <a:pt x="982698" y="11573"/>
                  <a:pt x="944975" y="40575"/>
                  <a:pt x="660654" y="13716"/>
                </a:cubicBezTo>
                <a:cubicBezTo>
                  <a:pt x="395345" y="12000"/>
                  <a:pt x="295561" y="-4089"/>
                  <a:pt x="0" y="13716"/>
                </a:cubicBezTo>
                <a:cubicBezTo>
                  <a:pt x="207" y="7055"/>
                  <a:pt x="-274" y="4466"/>
                  <a:pt x="0" y="0"/>
                </a:cubicBezTo>
                <a:close/>
              </a:path>
              <a:path w="1295400" h="13716" stroke="0" extrusionOk="0">
                <a:moveTo>
                  <a:pt x="0" y="0"/>
                </a:moveTo>
                <a:cubicBezTo>
                  <a:pt x="190227" y="-9014"/>
                  <a:pt x="413695" y="18524"/>
                  <a:pt x="634746" y="0"/>
                </a:cubicBezTo>
                <a:cubicBezTo>
                  <a:pt x="822785" y="-46980"/>
                  <a:pt x="1143684" y="-9068"/>
                  <a:pt x="1295400" y="0"/>
                </a:cubicBezTo>
                <a:cubicBezTo>
                  <a:pt x="1295051" y="6992"/>
                  <a:pt x="1295421" y="9748"/>
                  <a:pt x="1295400" y="13716"/>
                </a:cubicBezTo>
                <a:cubicBezTo>
                  <a:pt x="1053097" y="37424"/>
                  <a:pt x="961458" y="1409"/>
                  <a:pt x="647700" y="13716"/>
                </a:cubicBezTo>
                <a:cubicBezTo>
                  <a:pt x="350849" y="35178"/>
                  <a:pt x="250652" y="3627"/>
                  <a:pt x="0" y="13716"/>
                </a:cubicBezTo>
                <a:cubicBezTo>
                  <a:pt x="-34" y="7878"/>
                  <a:pt x="263" y="5896"/>
                  <a:pt x="0" y="0"/>
                </a:cubicBezTo>
                <a:close/>
              </a:path>
              <a:path w="1295400" h="13716" fill="none" stroke="0" extrusionOk="0">
                <a:moveTo>
                  <a:pt x="0" y="0"/>
                </a:moveTo>
                <a:cubicBezTo>
                  <a:pt x="220455" y="-3497"/>
                  <a:pt x="398949" y="25755"/>
                  <a:pt x="673608" y="0"/>
                </a:cubicBezTo>
                <a:cubicBezTo>
                  <a:pt x="869250" y="1217"/>
                  <a:pt x="990191" y="-6740"/>
                  <a:pt x="1295400" y="0"/>
                </a:cubicBezTo>
                <a:cubicBezTo>
                  <a:pt x="1294536" y="3991"/>
                  <a:pt x="1295428" y="8628"/>
                  <a:pt x="1295400" y="13716"/>
                </a:cubicBezTo>
                <a:cubicBezTo>
                  <a:pt x="981959" y="12435"/>
                  <a:pt x="938692" y="30220"/>
                  <a:pt x="660654" y="13716"/>
                </a:cubicBezTo>
                <a:cubicBezTo>
                  <a:pt x="386381" y="-19509"/>
                  <a:pt x="275747" y="-5526"/>
                  <a:pt x="0" y="13716"/>
                </a:cubicBezTo>
                <a:cubicBezTo>
                  <a:pt x="157" y="7456"/>
                  <a:pt x="-560" y="48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295400"/>
                      <a:gd name="connsiteY0" fmla="*/ 0 h 13716"/>
                      <a:gd name="connsiteX1" fmla="*/ 673608 w 1295400"/>
                      <a:gd name="connsiteY1" fmla="*/ 0 h 13716"/>
                      <a:gd name="connsiteX2" fmla="*/ 1295400 w 1295400"/>
                      <a:gd name="connsiteY2" fmla="*/ 0 h 13716"/>
                      <a:gd name="connsiteX3" fmla="*/ 1295400 w 1295400"/>
                      <a:gd name="connsiteY3" fmla="*/ 13716 h 13716"/>
                      <a:gd name="connsiteX4" fmla="*/ 660654 w 1295400"/>
                      <a:gd name="connsiteY4" fmla="*/ 13716 h 13716"/>
                      <a:gd name="connsiteX5" fmla="*/ 0 w 1295400"/>
                      <a:gd name="connsiteY5" fmla="*/ 13716 h 13716"/>
                      <a:gd name="connsiteX6" fmla="*/ 0 w 12954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13716" fill="none" extrusionOk="0">
                        <a:moveTo>
                          <a:pt x="0" y="0"/>
                        </a:moveTo>
                        <a:cubicBezTo>
                          <a:pt x="319416" y="835"/>
                          <a:pt x="507015" y="4530"/>
                          <a:pt x="673608" y="0"/>
                        </a:cubicBezTo>
                        <a:cubicBezTo>
                          <a:pt x="840201" y="-4530"/>
                          <a:pt x="997559" y="24857"/>
                          <a:pt x="1295400" y="0"/>
                        </a:cubicBezTo>
                        <a:cubicBezTo>
                          <a:pt x="1295118" y="4434"/>
                          <a:pt x="1295528" y="8423"/>
                          <a:pt x="1295400" y="13716"/>
                        </a:cubicBezTo>
                        <a:cubicBezTo>
                          <a:pt x="981834" y="2624"/>
                          <a:pt x="939095" y="31518"/>
                          <a:pt x="660654" y="13716"/>
                        </a:cubicBezTo>
                        <a:cubicBezTo>
                          <a:pt x="382213" y="-4086"/>
                          <a:pt x="288015" y="2518"/>
                          <a:pt x="0" y="13716"/>
                        </a:cubicBezTo>
                        <a:cubicBezTo>
                          <a:pt x="103" y="7543"/>
                          <a:pt x="-154" y="4446"/>
                          <a:pt x="0" y="0"/>
                        </a:cubicBezTo>
                        <a:close/>
                      </a:path>
                      <a:path w="1295400" h="13716" stroke="0" extrusionOk="0">
                        <a:moveTo>
                          <a:pt x="0" y="0"/>
                        </a:moveTo>
                        <a:cubicBezTo>
                          <a:pt x="212305" y="6219"/>
                          <a:pt x="433435" y="19925"/>
                          <a:pt x="634746" y="0"/>
                        </a:cubicBezTo>
                        <a:cubicBezTo>
                          <a:pt x="836057" y="-19925"/>
                          <a:pt x="1142033" y="13266"/>
                          <a:pt x="1295400" y="0"/>
                        </a:cubicBezTo>
                        <a:cubicBezTo>
                          <a:pt x="1295296" y="6849"/>
                          <a:pt x="1295608" y="9414"/>
                          <a:pt x="1295400" y="13716"/>
                        </a:cubicBezTo>
                        <a:cubicBezTo>
                          <a:pt x="1038679" y="26711"/>
                          <a:pt x="962286" y="-18266"/>
                          <a:pt x="647700" y="13716"/>
                        </a:cubicBezTo>
                        <a:cubicBezTo>
                          <a:pt x="333114" y="45698"/>
                          <a:pt x="258185" y="-8332"/>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AAB72F4-FFA2-3775-6941-46B21EA05953}"/>
              </a:ext>
            </a:extLst>
          </p:cNvPr>
          <p:cNvSpPr>
            <a:spLocks noGrp="1"/>
          </p:cNvSpPr>
          <p:nvPr>
            <p:ph idx="15"/>
          </p:nvPr>
        </p:nvSpPr>
        <p:spPr>
          <a:xfrm>
            <a:off x="4155947" y="381000"/>
            <a:ext cx="4505706" cy="1607820"/>
          </a:xfrm>
        </p:spPr>
        <p:txBody>
          <a:bodyPr vert="horz" lIns="91440" tIns="45720" rIns="91440" bIns="45720" rtlCol="0" anchor="ctr">
            <a:normAutofit/>
          </a:bodyPr>
          <a:lstStyle/>
          <a:p>
            <a:pPr marL="285750" indent="-228600" defTabSz="914400">
              <a:buFont typeface="Arial" panose="020B0604020202020204" pitchFamily="34" charset="0"/>
              <a:buChar char="•"/>
            </a:pPr>
            <a:endParaRPr lang="en-US" sz="1700">
              <a:latin typeface="+mn-lt"/>
            </a:endParaRPr>
          </a:p>
          <a:p>
            <a:pPr marL="285750" indent="-228600" defTabSz="914400">
              <a:buFont typeface="Arial" panose="020B0604020202020204" pitchFamily="34" charset="0"/>
              <a:buChar char="•"/>
            </a:pPr>
            <a:endParaRPr lang="en-US" sz="1700">
              <a:latin typeface="+mn-lt"/>
            </a:endParaRPr>
          </a:p>
        </p:txBody>
      </p:sp>
      <p:pic>
        <p:nvPicPr>
          <p:cNvPr id="7" name="Picture 6">
            <a:extLst>
              <a:ext uri="{FF2B5EF4-FFF2-40B4-BE49-F238E27FC236}">
                <a16:creationId xmlns:a16="http://schemas.microsoft.com/office/drawing/2014/main" id="{5842671A-3235-CEEF-7F5E-1B3D38E21CBF}"/>
              </a:ext>
            </a:extLst>
          </p:cNvPr>
          <p:cNvPicPr>
            <a:picLocks noChangeAspect="1"/>
          </p:cNvPicPr>
          <p:nvPr/>
        </p:nvPicPr>
        <p:blipFill>
          <a:blip r:embed="rId3"/>
          <a:stretch>
            <a:fillRect/>
          </a:stretch>
        </p:blipFill>
        <p:spPr>
          <a:xfrm>
            <a:off x="619442" y="2141220"/>
            <a:ext cx="3065780" cy="3065780"/>
          </a:xfrm>
          <a:prstGeom prst="rect">
            <a:avLst/>
          </a:prstGeom>
        </p:spPr>
      </p:pic>
      <p:pic>
        <p:nvPicPr>
          <p:cNvPr id="6" name="Picture 5" descr="Jisc's digital capabilities framework, showing the 6 main areas: Digital proficiency and productivity, Digital creation">
            <a:extLst>
              <a:ext uri="{FF2B5EF4-FFF2-40B4-BE49-F238E27FC236}">
                <a16:creationId xmlns:a16="http://schemas.microsoft.com/office/drawing/2014/main" id="{A3BC4FCF-9AE2-DC06-E5C1-97FA8E104B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3899602" y="153024"/>
            <a:ext cx="5011923" cy="5317877"/>
          </a:xfrm>
          <a:prstGeom prst="rect">
            <a:avLst/>
          </a:prstGeom>
        </p:spPr>
      </p:pic>
      <p:sp>
        <p:nvSpPr>
          <p:cNvPr id="8" name="TextBox 7">
            <a:extLst>
              <a:ext uri="{FF2B5EF4-FFF2-40B4-BE49-F238E27FC236}">
                <a16:creationId xmlns:a16="http://schemas.microsoft.com/office/drawing/2014/main" id="{FEA91355-2E92-859A-99E7-8F56EDD816AE}"/>
              </a:ext>
            </a:extLst>
          </p:cNvPr>
          <p:cNvSpPr txBox="1"/>
          <p:nvPr/>
        </p:nvSpPr>
        <p:spPr>
          <a:xfrm>
            <a:off x="790414" y="5408910"/>
            <a:ext cx="6763646" cy="338554"/>
          </a:xfrm>
          <a:prstGeom prst="rect">
            <a:avLst/>
          </a:prstGeom>
          <a:noFill/>
        </p:spPr>
        <p:txBody>
          <a:bodyPr wrap="none" lIns="91440" tIns="45720" rIns="91440" bIns="45720" rtlCol="0" anchor="t">
            <a:spAutoFit/>
          </a:bodyPr>
          <a:lstStyle/>
          <a:p>
            <a:r>
              <a:rPr lang="en-US" sz="1600" dirty="0">
                <a:hlinkClick r:id="rId5"/>
              </a:rPr>
              <a:t>https://repository.jisc.ac.uk/8846/1/2022_Jisc_BDC_Individual_Framework.pdf</a:t>
            </a:r>
            <a:endParaRPr lang="en-US" sz="1600">
              <a:hlinkClick r:id="rId5"/>
            </a:endParaRPr>
          </a:p>
        </p:txBody>
      </p:sp>
    </p:spTree>
    <p:extLst>
      <p:ext uri="{BB962C8B-B14F-4D97-AF65-F5344CB8AC3E}">
        <p14:creationId xmlns:p14="http://schemas.microsoft.com/office/powerpoint/2010/main" val="378464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6696" y="464325"/>
            <a:ext cx="3886133" cy="1392974"/>
          </a:xfrm>
        </p:spPr>
        <p:txBody>
          <a:bodyPr vert="horz" lIns="91440" tIns="45720" rIns="91440" bIns="45720" rtlCol="0" anchor="ctr">
            <a:normAutofit/>
          </a:bodyPr>
          <a:lstStyle/>
          <a:p>
            <a:pPr defTabSz="914400"/>
            <a:r>
              <a:rPr lang="en-US" sz="3200">
                <a:latin typeface="+mj-lt"/>
              </a:rPr>
              <a:t>Activity: </a:t>
            </a:r>
            <a:r>
              <a:rPr lang="en-US" sz="3200" err="1">
                <a:latin typeface="+mj-lt"/>
              </a:rPr>
              <a:t>Jisc</a:t>
            </a:r>
            <a:r>
              <a:rPr lang="en-US" sz="3200">
                <a:latin typeface="+mj-lt"/>
              </a:rPr>
              <a:t> Discovery Tool (20 mins)</a:t>
            </a:r>
          </a:p>
        </p:txBody>
      </p:sp>
      <p:sp>
        <p:nvSpPr>
          <p:cNvPr id="2" name="Content Placeholder 1">
            <a:extLst>
              <a:ext uri="{FF2B5EF4-FFF2-40B4-BE49-F238E27FC236}">
                <a16:creationId xmlns:a16="http://schemas.microsoft.com/office/drawing/2014/main" id="{9AAB72F4-FFA2-3775-6941-46B21EA05953}"/>
              </a:ext>
            </a:extLst>
          </p:cNvPr>
          <p:cNvSpPr>
            <a:spLocks noGrp="1"/>
          </p:cNvSpPr>
          <p:nvPr>
            <p:ph idx="15"/>
          </p:nvPr>
        </p:nvSpPr>
        <p:spPr>
          <a:xfrm>
            <a:off x="486697" y="2005541"/>
            <a:ext cx="3886131" cy="3102032"/>
          </a:xfrm>
        </p:spPr>
        <p:txBody>
          <a:bodyPr vert="horz" lIns="91440" tIns="45720" rIns="91440" bIns="45720" rtlCol="0">
            <a:normAutofit/>
          </a:bodyPr>
          <a:lstStyle/>
          <a:p>
            <a:pPr marL="285750" indent="-228600" defTabSz="914400">
              <a:buFont typeface="Arial" panose="020B0604020202020204" pitchFamily="34" charset="0"/>
              <a:buChar char="•"/>
            </a:pPr>
            <a:endParaRPr lang="en-US" sz="1200">
              <a:latin typeface="+mn-lt"/>
            </a:endParaRPr>
          </a:p>
          <a:p>
            <a:pPr marL="285750" indent="-228600" defTabSz="914400">
              <a:buFont typeface="Arial" panose="020B0604020202020204" pitchFamily="34" charset="0"/>
              <a:buChar char="•"/>
            </a:pPr>
            <a:r>
              <a:rPr lang="en-US" sz="2400">
                <a:latin typeface="+mn-lt"/>
              </a:rPr>
              <a:t>Set up profile</a:t>
            </a:r>
          </a:p>
          <a:p>
            <a:pPr marL="285750" indent="-228600" defTabSz="914400">
              <a:buFont typeface="Arial" panose="020B0604020202020204" pitchFamily="34" charset="0"/>
              <a:buChar char="•"/>
            </a:pPr>
            <a:r>
              <a:rPr lang="en-US" sz="2400">
                <a:latin typeface="+mn-lt"/>
              </a:rPr>
              <a:t>Complete digital skills self-assessment (20 mins)</a:t>
            </a:r>
          </a:p>
          <a:p>
            <a:pPr marL="57150" defTabSz="914400"/>
            <a:endParaRPr lang="en-US" sz="2400">
              <a:latin typeface="+mn-lt"/>
            </a:endParaRPr>
          </a:p>
        </p:txBody>
      </p:sp>
      <p:pic>
        <p:nvPicPr>
          <p:cNvPr id="5" name="Picture 4" descr="Person watching empty phone">
            <a:extLst>
              <a:ext uri="{FF2B5EF4-FFF2-40B4-BE49-F238E27FC236}">
                <a16:creationId xmlns:a16="http://schemas.microsoft.com/office/drawing/2014/main" id="{81DCD9E4-A56A-6856-97C3-E4EC3912FC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4641866" y="10"/>
            <a:ext cx="4502133" cy="5714990"/>
          </a:xfrm>
          <a:prstGeom prst="rect">
            <a:avLst/>
          </a:prstGeom>
          <a:effectLst/>
        </p:spPr>
      </p:pic>
    </p:spTree>
    <p:extLst>
      <p:ext uri="{BB962C8B-B14F-4D97-AF65-F5344CB8AC3E}">
        <p14:creationId xmlns:p14="http://schemas.microsoft.com/office/powerpoint/2010/main" val="363279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61169" y="1388582"/>
            <a:ext cx="2778124"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71525" y="1639388"/>
            <a:ext cx="1971675" cy="2122714"/>
          </a:xfrm>
          <a:noFill/>
        </p:spPr>
        <p:txBody>
          <a:bodyPr vert="horz" lIns="91440" tIns="45720" rIns="91440" bIns="45720" rtlCol="0" anchor="ctr">
            <a:normAutofit/>
          </a:bodyPr>
          <a:lstStyle/>
          <a:p>
            <a:pPr algn="ctr" defTabSz="914400"/>
            <a:r>
              <a:rPr lang="en-US" sz="2800" kern="1200" dirty="0">
                <a:solidFill>
                  <a:srgbClr val="FFFFFF"/>
                </a:solidFill>
                <a:latin typeface="+mj-lt"/>
                <a:ea typeface="+mj-ea"/>
                <a:cs typeface="+mj-cs"/>
              </a:rPr>
              <a:t>Getting started</a:t>
            </a:r>
          </a:p>
        </p:txBody>
      </p:sp>
      <p:pic>
        <p:nvPicPr>
          <p:cNvPr id="8" name="Content Placeholder 7">
            <a:extLst>
              <a:ext uri="{FF2B5EF4-FFF2-40B4-BE49-F238E27FC236}">
                <a16:creationId xmlns:a16="http://schemas.microsoft.com/office/drawing/2014/main" id="{93BA4AB1-86ED-D849-48A9-A4279A99A888}"/>
              </a:ext>
            </a:extLst>
          </p:cNvPr>
          <p:cNvPicPr>
            <a:picLocks noGrp="1" noChangeAspect="1"/>
          </p:cNvPicPr>
          <p:nvPr>
            <p:ph idx="15"/>
          </p:nvPr>
        </p:nvPicPr>
        <p:blipFill>
          <a:blip r:embed="rId3"/>
          <a:stretch>
            <a:fillRect/>
          </a:stretch>
        </p:blipFill>
        <p:spPr>
          <a:xfrm>
            <a:off x="3805441" y="536221"/>
            <a:ext cx="4640616" cy="4640616"/>
          </a:xfrm>
          <a:prstGeom prst="rect">
            <a:avLst/>
          </a:prstGeom>
        </p:spPr>
      </p:pic>
      <p:sp>
        <p:nvSpPr>
          <p:cNvPr id="9" name="TextBox 8">
            <a:extLst>
              <a:ext uri="{FF2B5EF4-FFF2-40B4-BE49-F238E27FC236}">
                <a16:creationId xmlns:a16="http://schemas.microsoft.com/office/drawing/2014/main" id="{2299113A-A65F-DFCD-1EEC-EC6DE7989075}"/>
              </a:ext>
            </a:extLst>
          </p:cNvPr>
          <p:cNvSpPr txBox="1"/>
          <p:nvPr/>
        </p:nvSpPr>
        <p:spPr>
          <a:xfrm>
            <a:off x="666428" y="5222927"/>
            <a:ext cx="5367175" cy="338554"/>
          </a:xfrm>
          <a:prstGeom prst="rect">
            <a:avLst/>
          </a:prstGeom>
          <a:noFill/>
        </p:spPr>
        <p:txBody>
          <a:bodyPr wrap="none" rtlCol="0">
            <a:spAutoFit/>
          </a:bodyPr>
          <a:lstStyle/>
          <a:p>
            <a:r>
              <a:rPr lang="en-US" sz="1600"/>
              <a:t>https://</a:t>
            </a:r>
            <a:r>
              <a:rPr lang="en-US" sz="1600" err="1"/>
              <a:t>skills.it.ox.ac.uk</a:t>
            </a:r>
            <a:r>
              <a:rPr lang="en-US" sz="1600"/>
              <a:t>/student-digital-skills-health-check</a:t>
            </a:r>
          </a:p>
        </p:txBody>
      </p:sp>
    </p:spTree>
    <p:extLst>
      <p:ext uri="{BB962C8B-B14F-4D97-AF65-F5344CB8AC3E}">
        <p14:creationId xmlns:p14="http://schemas.microsoft.com/office/powerpoint/2010/main" val="275043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B17220BE-A14F-88DA-AF79-8AD5B3185B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1"/>
          <a:stretch/>
        </p:blipFill>
        <p:spPr>
          <a:xfrm>
            <a:off x="79022" y="684918"/>
            <a:ext cx="7470484" cy="4896930"/>
          </a:xfrm>
          <a:prstGeom prst="rect">
            <a:avLst/>
          </a:prstGeom>
        </p:spPr>
      </p:pic>
      <p:pic>
        <p:nvPicPr>
          <p:cNvPr id="3" name="Picture 2">
            <a:extLst>
              <a:ext uri="{FF2B5EF4-FFF2-40B4-BE49-F238E27FC236}">
                <a16:creationId xmlns:a16="http://schemas.microsoft.com/office/drawing/2014/main" id="{C1CA2485-994D-C0B4-7591-4E2874E553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206" y="4381039"/>
            <a:ext cx="2777772" cy="720163"/>
          </a:xfrm>
          <a:prstGeom prst="rect">
            <a:avLst/>
          </a:prstGeom>
          <a:effectLst>
            <a:innerShdw blurRad="63500" dist="50800" dir="2700000">
              <a:prstClr val="black">
                <a:alpha val="50000"/>
              </a:prstClr>
            </a:innerShdw>
          </a:effectLst>
        </p:spPr>
      </p:pic>
      <p:sp>
        <p:nvSpPr>
          <p:cNvPr id="5" name="Arrow: Left 4">
            <a:extLst>
              <a:ext uri="{FF2B5EF4-FFF2-40B4-BE49-F238E27FC236}">
                <a16:creationId xmlns:a16="http://schemas.microsoft.com/office/drawing/2014/main" id="{1A35E75E-D470-3165-61A7-B0AD1130E7AA}"/>
              </a:ext>
            </a:extLst>
          </p:cNvPr>
          <p:cNvSpPr/>
          <p:nvPr/>
        </p:nvSpPr>
        <p:spPr>
          <a:xfrm rot="16200000">
            <a:off x="7535600" y="3462020"/>
            <a:ext cx="751888" cy="4709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126"/>
          </a:p>
        </p:txBody>
      </p:sp>
    </p:spTree>
    <p:extLst>
      <p:ext uri="{BB962C8B-B14F-4D97-AF65-F5344CB8AC3E}">
        <p14:creationId xmlns:p14="http://schemas.microsoft.com/office/powerpoint/2010/main" val="182571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1525" y="1639388"/>
            <a:ext cx="1971675" cy="2122714"/>
          </a:xfrm>
          <a:noFill/>
        </p:spPr>
        <p:txBody>
          <a:bodyPr vert="horz" lIns="91440" tIns="45720" rIns="91440" bIns="45720" rtlCol="0" anchor="ctr">
            <a:normAutofit/>
          </a:bodyPr>
          <a:lstStyle/>
          <a:p>
            <a:pPr algn="ctr" defTabSz="914400"/>
            <a:r>
              <a:rPr lang="en-US" sz="2800" kern="1200" dirty="0">
                <a:solidFill>
                  <a:srgbClr val="FFFFFF"/>
                </a:solidFill>
                <a:latin typeface="+mj-lt"/>
                <a:ea typeface="+mj-ea"/>
                <a:cs typeface="+mj-cs"/>
              </a:rPr>
              <a:t>Getting started</a:t>
            </a:r>
          </a:p>
        </p:txBody>
      </p:sp>
      <p:sp>
        <p:nvSpPr>
          <p:cNvPr id="9" name="TextBox 8">
            <a:extLst>
              <a:ext uri="{FF2B5EF4-FFF2-40B4-BE49-F238E27FC236}">
                <a16:creationId xmlns:a16="http://schemas.microsoft.com/office/drawing/2014/main" id="{2299113A-A65F-DFCD-1EEC-EC6DE7989075}"/>
              </a:ext>
            </a:extLst>
          </p:cNvPr>
          <p:cNvSpPr txBox="1"/>
          <p:nvPr/>
        </p:nvSpPr>
        <p:spPr>
          <a:xfrm>
            <a:off x="666428" y="5222927"/>
            <a:ext cx="5795176" cy="669414"/>
          </a:xfrm>
          <a:prstGeom prst="rect">
            <a:avLst/>
          </a:prstGeom>
          <a:noFill/>
        </p:spPr>
        <p:txBody>
          <a:bodyPr wrap="none" lIns="91440" tIns="45720" rIns="91440" bIns="45720" rtlCol="0" anchor="t">
            <a:spAutoFit/>
          </a:bodyPr>
          <a:lstStyle/>
          <a:p>
            <a:r>
              <a:rPr lang="en-US" sz="2400" dirty="0">
                <a:ea typeface="+mn-lt"/>
                <a:cs typeface="+mn-lt"/>
                <a:hlinkClick r:id="rId3"/>
              </a:rPr>
              <a:t>https://skills.it.ox.ac.uk/jisc-discovery-tool</a:t>
            </a:r>
            <a:endParaRPr lang="en-US" sz="2400" dirty="0"/>
          </a:p>
          <a:p>
            <a:endParaRPr lang="en-US" dirty="0"/>
          </a:p>
        </p:txBody>
      </p:sp>
      <p:pic>
        <p:nvPicPr>
          <p:cNvPr id="2" name="Content Placeholder 1">
            <a:extLst>
              <a:ext uri="{FF2B5EF4-FFF2-40B4-BE49-F238E27FC236}">
                <a16:creationId xmlns:a16="http://schemas.microsoft.com/office/drawing/2014/main" id="{BB5783E6-A595-FD9F-6DDE-6ED9DCD138D2}"/>
              </a:ext>
            </a:extLst>
          </p:cNvPr>
          <p:cNvPicPr>
            <a:picLocks noGrp="1" noChangeAspect="1"/>
          </p:cNvPicPr>
          <p:nvPr>
            <p:ph idx="15"/>
          </p:nvPr>
        </p:nvPicPr>
        <p:blipFill>
          <a:blip r:embed="rId4"/>
          <a:stretch>
            <a:fillRect/>
          </a:stretch>
        </p:blipFill>
        <p:spPr>
          <a:xfrm>
            <a:off x="3984979" y="447756"/>
            <a:ext cx="4620954" cy="4620954"/>
          </a:xfrm>
        </p:spPr>
      </p:pic>
      <p:sp>
        <p:nvSpPr>
          <p:cNvPr id="4" name="Title 2">
            <a:extLst>
              <a:ext uri="{FF2B5EF4-FFF2-40B4-BE49-F238E27FC236}">
                <a16:creationId xmlns:a16="http://schemas.microsoft.com/office/drawing/2014/main" id="{8A8E61D7-65BE-1C27-F6DF-23C4AF07504A}"/>
              </a:ext>
            </a:extLst>
          </p:cNvPr>
          <p:cNvSpPr txBox="1">
            <a:spLocks/>
          </p:cNvSpPr>
          <p:nvPr/>
        </p:nvSpPr>
        <p:spPr>
          <a:xfrm>
            <a:off x="923925" y="1791788"/>
            <a:ext cx="1971675" cy="2122714"/>
          </a:xfrm>
          <a:prstGeom prst="rect">
            <a:avLst/>
          </a:prstGeom>
          <a:noFill/>
        </p:spPr>
        <p:txBody>
          <a:bodyPr vert="horz" lIns="91440" tIns="45720" rIns="91440" bIns="45720" rtlCol="0" anchor="ctr">
            <a:normAutofit/>
          </a:bodyPr>
          <a:lstStyle>
            <a:lvl1pPr algn="l" defTabSz="685793" rtl="0" eaLnBrk="1" latinLnBrk="0" hangingPunct="1">
              <a:lnSpc>
                <a:spcPct val="90000"/>
              </a:lnSpc>
              <a:spcBef>
                <a:spcPct val="0"/>
              </a:spcBef>
              <a:buNone/>
              <a:defRPr sz="3600" kern="1200">
                <a:solidFill>
                  <a:schemeClr val="tx1"/>
                </a:solidFill>
                <a:latin typeface="+mn-lt"/>
                <a:ea typeface="+mj-ea"/>
                <a:cs typeface="+mj-cs"/>
              </a:defRPr>
            </a:lvl1pPr>
          </a:lstStyle>
          <a:p>
            <a:pPr algn="ctr" defTabSz="914400"/>
            <a:r>
              <a:rPr lang="en-US" sz="2800">
                <a:solidFill>
                  <a:srgbClr val="FFFFFF"/>
                </a:solidFill>
                <a:latin typeface="+mj-lt"/>
              </a:rPr>
              <a:t>Getting started</a:t>
            </a:r>
            <a:endParaRPr lang="en-US" sz="2800" dirty="0">
              <a:solidFill>
                <a:srgbClr val="FFFFFF"/>
              </a:solidFill>
              <a:latin typeface="+mj-lt"/>
            </a:endParaRPr>
          </a:p>
        </p:txBody>
      </p:sp>
      <p:sp>
        <p:nvSpPr>
          <p:cNvPr id="7" name="Rectangle 6">
            <a:extLst>
              <a:ext uri="{FF2B5EF4-FFF2-40B4-BE49-F238E27FC236}">
                <a16:creationId xmlns:a16="http://schemas.microsoft.com/office/drawing/2014/main" id="{94528D17-CAD5-2E5F-57D2-5402041437A8}"/>
              </a:ext>
            </a:extLst>
          </p:cNvPr>
          <p:cNvSpPr/>
          <p:nvPr/>
        </p:nvSpPr>
        <p:spPr>
          <a:xfrm>
            <a:off x="923925" y="1639388"/>
            <a:ext cx="2124075" cy="2236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kern="1200" dirty="0">
                <a:solidFill>
                  <a:srgbClr val="FFFFFF"/>
                </a:solidFill>
                <a:latin typeface="+mj-lt"/>
                <a:ea typeface="+mj-ea"/>
                <a:cs typeface="+mj-cs"/>
              </a:rPr>
              <a:t>Getting started</a:t>
            </a:r>
            <a:endParaRPr lang="en-US" sz="2800" dirty="0"/>
          </a:p>
        </p:txBody>
      </p:sp>
    </p:spTree>
    <p:extLst>
      <p:ext uri="{BB962C8B-B14F-4D97-AF65-F5344CB8AC3E}">
        <p14:creationId xmlns:p14="http://schemas.microsoft.com/office/powerpoint/2010/main" val="23584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7220BE-A14F-88DA-AF79-8AD5B3185B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576"/>
          <a:stretch/>
        </p:blipFill>
        <p:spPr>
          <a:xfrm>
            <a:off x="93786" y="566906"/>
            <a:ext cx="7802382" cy="4802263"/>
          </a:xfrm>
          <a:prstGeom prst="rect">
            <a:avLst/>
          </a:prstGeom>
        </p:spPr>
      </p:pic>
      <p:pic>
        <p:nvPicPr>
          <p:cNvPr id="3" name="Picture 2">
            <a:extLst>
              <a:ext uri="{FF2B5EF4-FFF2-40B4-BE49-F238E27FC236}">
                <a16:creationId xmlns:a16="http://schemas.microsoft.com/office/drawing/2014/main" id="{C1CA2485-994D-C0B4-7591-4E2874E553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206" y="4381039"/>
            <a:ext cx="2777772" cy="720163"/>
          </a:xfrm>
          <a:prstGeom prst="rect">
            <a:avLst/>
          </a:prstGeom>
          <a:effectLst>
            <a:innerShdw blurRad="63500" dist="50800" dir="2700000">
              <a:prstClr val="black">
                <a:alpha val="50000"/>
              </a:prstClr>
            </a:innerShdw>
          </a:effectLst>
        </p:spPr>
      </p:pic>
      <p:sp>
        <p:nvSpPr>
          <p:cNvPr id="5" name="Arrow: Left 4">
            <a:extLst>
              <a:ext uri="{FF2B5EF4-FFF2-40B4-BE49-F238E27FC236}">
                <a16:creationId xmlns:a16="http://schemas.microsoft.com/office/drawing/2014/main" id="{1A35E75E-D470-3165-61A7-B0AD1130E7AA}"/>
              </a:ext>
            </a:extLst>
          </p:cNvPr>
          <p:cNvSpPr/>
          <p:nvPr/>
        </p:nvSpPr>
        <p:spPr>
          <a:xfrm rot="16200000">
            <a:off x="7535600" y="3462020"/>
            <a:ext cx="751888" cy="4709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126"/>
          </a:p>
        </p:txBody>
      </p:sp>
    </p:spTree>
    <p:extLst>
      <p:ext uri="{BB962C8B-B14F-4D97-AF65-F5344CB8AC3E}">
        <p14:creationId xmlns:p14="http://schemas.microsoft.com/office/powerpoint/2010/main" val="3430443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5.0"/>
  <p:tag name="PERSONS" val="&lt;?xml version=&quot;1.0&quot; encoding=&quot;utf-8&quot;?&gt;&lt;ArrayOfPerson xmlns:xsi=&quot;http://www.w3.org/2001/XMLSchema-instance&quot; xmlns:xsd=&quot;http://www.w3.org/2001/XMLSchema&quot; /&gt;"/>
  <p:tag name="PRESGUID" val="86ee3345-3b86-4208-8dbe-139390333bcf"/>
  <p:tag name="EDITION" val="Meetoo"/>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tkinson Hyperlegible">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tkinson Hyperlegible">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C3AE25-AA7C-EA47-85FF-C0CF9BC57D39}">
  <we:reference id="wa104051163" version="1.2.0.3" store="en-GB"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614d09-68b8-4b2d-a114-aa8300c4923a">
      <Terms xmlns="http://schemas.microsoft.com/office/infopath/2007/PartnerControls"/>
    </lcf76f155ced4ddcb4097134ff3c332f>
    <TaxCatchAll xmlns="bd98ac82-58ee-4e88-b4e1-e0f7d6da38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11625EBDD0BF419A530527D40720A7" ma:contentTypeVersion="13" ma:contentTypeDescription="Create a new document." ma:contentTypeScope="" ma:versionID="4dedbd4139ceec65a416cd3e4d300b3b">
  <xsd:schema xmlns:xsd="http://www.w3.org/2001/XMLSchema" xmlns:xs="http://www.w3.org/2001/XMLSchema" xmlns:p="http://schemas.microsoft.com/office/2006/metadata/properties" xmlns:ns2="d4614d09-68b8-4b2d-a114-aa8300c4923a" xmlns:ns3="bd98ac82-58ee-4e88-b4e1-e0f7d6da382e" targetNamespace="http://schemas.microsoft.com/office/2006/metadata/properties" ma:root="true" ma:fieldsID="c6c66b1541a45764fe8ebb076c9e049f" ns2:_="" ns3:_="">
    <xsd:import namespace="d4614d09-68b8-4b2d-a114-aa8300c4923a"/>
    <xsd:import namespace="bd98ac82-58ee-4e88-b4e1-e0f7d6da382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14d09-68b8-4b2d-a114-aa8300c49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8ac82-58ee-4e88-b4e1-e0f7d6da382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49bba7-4a62-4151-a97c-52c931e0ef8b}" ma:internalName="TaxCatchAll" ma:showField="CatchAllData" ma:web="bd98ac82-58ee-4e88-b4e1-e0f7d6da382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17374-891E-420B-8226-E98AF0F1F51C}">
  <ds:schemaRefs>
    <ds:schemaRef ds:uri="http://schemas.microsoft.com/sharepoint/v3/contenttype/forms"/>
  </ds:schemaRefs>
</ds:datastoreItem>
</file>

<file path=customXml/itemProps2.xml><?xml version="1.0" encoding="utf-8"?>
<ds:datastoreItem xmlns:ds="http://schemas.openxmlformats.org/officeDocument/2006/customXml" ds:itemID="{125F23D2-AE68-453B-9237-F8E0523A3A78}">
  <ds:schemaRefs>
    <ds:schemaRef ds:uri="http://www.w3.org/XML/1998/namespace"/>
    <ds:schemaRef ds:uri="http://purl.org/dc/terms/"/>
    <ds:schemaRef ds:uri="http://schemas.microsoft.com/office/infopath/2007/PartnerControls"/>
    <ds:schemaRef ds:uri="2495f15f-aa22-4ab9-8524-99774a18db0a"/>
    <ds:schemaRef ds:uri="http://schemas.microsoft.com/office/2006/documentManagement/types"/>
    <ds:schemaRef ds:uri="265ca854-4926-42a1-8373-14a33fcdc10d"/>
    <ds:schemaRef ds:uri="http://purl.org/dc/dcmitype/"/>
    <ds:schemaRef ds:uri="http://purl.org/dc/elements/1.1/"/>
    <ds:schemaRef ds:uri="http://schemas.openxmlformats.org/package/2006/metadata/core-properties"/>
    <ds:schemaRef ds:uri="http://schemas.microsoft.com/office/2006/metadata/properties"/>
    <ds:schemaRef ds:uri="d4614d09-68b8-4b2d-a114-aa8300c4923a"/>
    <ds:schemaRef ds:uri="bd98ac82-58ee-4e88-b4e1-e0f7d6da382e"/>
  </ds:schemaRefs>
</ds:datastoreItem>
</file>

<file path=customXml/itemProps3.xml><?xml version="1.0" encoding="utf-8"?>
<ds:datastoreItem xmlns:ds="http://schemas.openxmlformats.org/officeDocument/2006/customXml" ds:itemID="{F8E75AC5-BA3A-4A4F-8ED2-B8AE65F4D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14d09-68b8-4b2d-a114-aa8300c4923a"/>
    <ds:schemaRef ds:uri="bd98ac82-58ee-4e88-b4e1-e0f7d6da38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8918</TotalTime>
  <Words>559</Words>
  <Application>Microsoft Macintosh PowerPoint</Application>
  <PresentationFormat>On-screen Show (16:10)</PresentationFormat>
  <Paragraphs>89</Paragraphs>
  <Slides>22</Slides>
  <Notes>22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Atkinson Hyperlegible</vt:lpstr>
      <vt:lpstr>Calibri</vt:lpstr>
      <vt:lpstr>Roboto</vt:lpstr>
      <vt:lpstr>Segoe UI</vt:lpstr>
      <vt:lpstr>1_Office Theme</vt:lpstr>
      <vt:lpstr>3_Office Theme</vt:lpstr>
      <vt:lpstr>Digital Skills Health Check</vt:lpstr>
      <vt:lpstr>Session objectives</vt:lpstr>
      <vt:lpstr>What are digital capabilities?</vt:lpstr>
      <vt:lpstr>Jisc’s digital capabilities framework</vt:lpstr>
      <vt:lpstr>Activity: Jisc Discovery Tool (20 mins)</vt:lpstr>
      <vt:lpstr>Getting started</vt:lpstr>
      <vt:lpstr>PowerPoint Presentation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Review your report (10 mins)</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Procter-Legg</dc:creator>
  <cp:lastModifiedBy>Emma Procter-Legg</cp:lastModifiedBy>
  <cp:revision>41</cp:revision>
  <cp:lastPrinted>2020-11-12T09:50:40Z</cp:lastPrinted>
  <dcterms:created xsi:type="dcterms:W3CDTF">2020-10-06T08:58:04Z</dcterms:created>
  <dcterms:modified xsi:type="dcterms:W3CDTF">2023-10-31T22:57:23Z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0x0101007F11625EBDD0BF419A530527D40720A7</vt:lpwstr>
  </property>
  <property fmtid="{D5CDD505-2E9C-101B-9397-08002B2CF9AE}" pid="3" name="MediaServiceImageTags">
    <vt:lpwstr/>
  </property>
</Properties>
</file>