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1" r:id="rId2"/>
    <p:sldMasterId id="2147483788" r:id="rId3"/>
  </p:sldMasterIdLst>
  <p:notesMasterIdLst>
    <p:notesMasterId r:id="rId34"/>
  </p:notesMasterIdLst>
  <p:handoutMasterIdLst>
    <p:handoutMasterId r:id="rId35"/>
  </p:handoutMasterIdLst>
  <p:sldIdLst>
    <p:sldId id="256" r:id="rId4"/>
    <p:sldId id="258" r:id="rId5"/>
    <p:sldId id="259" r:id="rId6"/>
    <p:sldId id="284" r:id="rId7"/>
    <p:sldId id="286" r:id="rId8"/>
    <p:sldId id="287" r:id="rId9"/>
    <p:sldId id="302" r:id="rId10"/>
    <p:sldId id="292" r:id="rId11"/>
    <p:sldId id="285" r:id="rId12"/>
    <p:sldId id="301" r:id="rId13"/>
    <p:sldId id="293" r:id="rId14"/>
    <p:sldId id="295" r:id="rId15"/>
    <p:sldId id="296" r:id="rId16"/>
    <p:sldId id="311" r:id="rId17"/>
    <p:sldId id="297" r:id="rId18"/>
    <p:sldId id="314" r:id="rId19"/>
    <p:sldId id="312" r:id="rId20"/>
    <p:sldId id="313" r:id="rId21"/>
    <p:sldId id="309" r:id="rId22"/>
    <p:sldId id="310" r:id="rId23"/>
    <p:sldId id="304" r:id="rId24"/>
    <p:sldId id="305" r:id="rId25"/>
    <p:sldId id="315" r:id="rId26"/>
    <p:sldId id="317" r:id="rId27"/>
    <p:sldId id="318" r:id="rId28"/>
    <p:sldId id="306" r:id="rId29"/>
    <p:sldId id="307" r:id="rId30"/>
    <p:sldId id="316" r:id="rId31"/>
    <p:sldId id="303" r:id="rId32"/>
    <p:sldId id="283" r:id="rId33"/>
  </p:sldIdLst>
  <p:sldSz cx="9144000" cy="6858000" type="screen4x3"/>
  <p:notesSz cx="6858000" cy="9144000"/>
  <p:custShowLst>
    <p:custShow name="Main" id="0">
      <p:sldLst>
        <p:sld r:id="rId4"/>
        <p:sld r:id="rId5"/>
        <p:sld r:id="rId6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0099"/>
    <a:srgbClr val="1A2E1D"/>
    <a:srgbClr val="1E2A20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3" autoAdjust="0"/>
  </p:normalViewPr>
  <p:slideViewPr>
    <p:cSldViewPr>
      <p:cViewPr>
        <p:scale>
          <a:sx n="84" d="100"/>
          <a:sy n="84" d="100"/>
        </p:scale>
        <p:origin x="-750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2.3940810491405114E-2"/>
          <c:y val="3.153004177783085E-2"/>
          <c:w val="0.87288310210052233"/>
          <c:h val="0.8973257760696639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Sheet1!$G$14:$G$23</c:f>
              <c:numCache>
                <c:formatCode>General</c:formatCode>
                <c:ptCount val="10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Sheet1!$H$14:$H$23</c:f>
              <c:numCache>
                <c:formatCode>General</c:formatCode>
                <c:ptCount val="10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645760"/>
        <c:axId val="42647552"/>
      </c:barChart>
      <c:catAx>
        <c:axId val="42645760"/>
        <c:scaling>
          <c:orientation val="minMax"/>
        </c:scaling>
        <c:delete val="0"/>
        <c:axPos val="b"/>
        <c:majorTickMark val="out"/>
        <c:minorTickMark val="none"/>
        <c:tickLblPos val="nextTo"/>
        <c:crossAx val="42647552"/>
        <c:crosses val="autoZero"/>
        <c:auto val="1"/>
        <c:lblAlgn val="ctr"/>
        <c:lblOffset val="100"/>
        <c:noMultiLvlLbl val="0"/>
      </c:catAx>
      <c:valAx>
        <c:axId val="42647552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42645760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3A7233-2F0D-408B-BEEB-9F6DD51FAF05}" type="datetimeFigureOut">
              <a:rPr lang="en-GB"/>
              <a:pPr>
                <a:defRPr/>
              </a:pPr>
              <a:t>02/06/2015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FC6BC9-B271-4D06-ABEA-380E3DEC94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49157" name="Group 14"/>
          <p:cNvGrpSpPr>
            <a:grpSpLocks/>
          </p:cNvGrpSpPr>
          <p:nvPr/>
        </p:nvGrpSpPr>
        <p:grpSpPr bwMode="auto">
          <a:xfrm>
            <a:off x="323850" y="8529638"/>
            <a:ext cx="2984500" cy="492125"/>
            <a:chOff x="572" y="2122"/>
            <a:chExt cx="1796" cy="300"/>
          </a:xfrm>
        </p:grpSpPr>
        <p:sp>
          <p:nvSpPr>
            <p:cNvPr id="7" name="Rectangle 15"/>
            <p:cNvSpPr>
              <a:spLocks noChangeAspect="1" noChangeArrowheads="1"/>
            </p:cNvSpPr>
            <p:nvPr/>
          </p:nvSpPr>
          <p:spPr bwMode="auto">
            <a:xfrm rot="2703532">
              <a:off x="571" y="2164"/>
              <a:ext cx="232" cy="231"/>
            </a:xfrm>
            <a:prstGeom prst="rect">
              <a:avLst/>
            </a:prstGeom>
            <a:solidFill>
              <a:srgbClr val="00214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Rectangle 16"/>
            <p:cNvSpPr>
              <a:spLocks noChangeAspect="1" noChangeArrowheads="1"/>
            </p:cNvSpPr>
            <p:nvPr/>
          </p:nvSpPr>
          <p:spPr bwMode="auto">
            <a:xfrm rot="2703532">
              <a:off x="607" y="2200"/>
              <a:ext cx="162" cy="1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688" y="2265"/>
              <a:ext cx="1680" cy="29"/>
            </a:xfrm>
            <a:prstGeom prst="rect">
              <a:avLst/>
            </a:prstGeom>
            <a:solidFill>
              <a:srgbClr val="002147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Rectangle 18"/>
            <p:cNvSpPr>
              <a:spLocks noChangeAspect="1" noChangeArrowheads="1"/>
            </p:cNvSpPr>
            <p:nvPr/>
          </p:nvSpPr>
          <p:spPr bwMode="auto">
            <a:xfrm rot="2703532">
              <a:off x="642" y="2233"/>
              <a:ext cx="92" cy="96"/>
            </a:xfrm>
            <a:prstGeom prst="rect">
              <a:avLst/>
            </a:prstGeom>
            <a:solidFill>
              <a:srgbClr val="00214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827" y="2261"/>
              <a:ext cx="1534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4906" tIns="47453" rIns="94906" bIns="47453">
              <a:spAutoFit/>
            </a:bodyPr>
            <a:lstStyle/>
            <a:p>
              <a:pPr defTabSz="94932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>
                  <a:solidFill>
                    <a:srgbClr val="002147"/>
                  </a:solidFill>
                  <a:cs typeface="Arial" charset="0"/>
                </a:rPr>
                <a:t>Oxford University Computing Services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833" y="2122"/>
              <a:ext cx="1001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4906" tIns="47453" rIns="94906" bIns="47453">
              <a:spAutoFit/>
            </a:bodyPr>
            <a:lstStyle/>
            <a:p>
              <a:pPr defTabSz="94932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>
                  <a:solidFill>
                    <a:srgbClr val="002147"/>
                  </a:solidFill>
                  <a:cs typeface="Arial" charset="0"/>
                </a:rPr>
                <a:t>IT Learning Programme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5117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221B81-9138-4B10-9F0B-21B1A0A3D8FB}" type="datetimeFigureOut">
              <a:rPr lang="en-US"/>
              <a:pPr>
                <a:defRPr/>
              </a:pPr>
              <a:t>6/2/2015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25A8CB-B38A-4CCE-BFAA-B27A1455DB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30727" name="Group 14"/>
          <p:cNvGrpSpPr>
            <a:grpSpLocks/>
          </p:cNvGrpSpPr>
          <p:nvPr/>
        </p:nvGrpSpPr>
        <p:grpSpPr bwMode="auto">
          <a:xfrm>
            <a:off x="301625" y="8580438"/>
            <a:ext cx="2984500" cy="492125"/>
            <a:chOff x="572" y="2122"/>
            <a:chExt cx="1796" cy="300"/>
          </a:xfrm>
        </p:grpSpPr>
        <p:sp>
          <p:nvSpPr>
            <p:cNvPr id="9" name="Rectangle 15"/>
            <p:cNvSpPr>
              <a:spLocks noChangeAspect="1" noChangeArrowheads="1"/>
            </p:cNvSpPr>
            <p:nvPr/>
          </p:nvSpPr>
          <p:spPr bwMode="auto">
            <a:xfrm rot="2703532">
              <a:off x="571" y="2164"/>
              <a:ext cx="232" cy="231"/>
            </a:xfrm>
            <a:prstGeom prst="rect">
              <a:avLst/>
            </a:prstGeom>
            <a:solidFill>
              <a:srgbClr val="00214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Rectangle 16"/>
            <p:cNvSpPr>
              <a:spLocks noChangeAspect="1" noChangeArrowheads="1"/>
            </p:cNvSpPr>
            <p:nvPr/>
          </p:nvSpPr>
          <p:spPr bwMode="auto">
            <a:xfrm rot="2703532">
              <a:off x="607" y="2200"/>
              <a:ext cx="162" cy="1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688" y="2265"/>
              <a:ext cx="1680" cy="29"/>
            </a:xfrm>
            <a:prstGeom prst="rect">
              <a:avLst/>
            </a:prstGeom>
            <a:solidFill>
              <a:srgbClr val="002147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Rectangle 18"/>
            <p:cNvSpPr>
              <a:spLocks noChangeAspect="1" noChangeArrowheads="1"/>
            </p:cNvSpPr>
            <p:nvPr/>
          </p:nvSpPr>
          <p:spPr bwMode="auto">
            <a:xfrm rot="2703532">
              <a:off x="642" y="2233"/>
              <a:ext cx="92" cy="96"/>
            </a:xfrm>
            <a:prstGeom prst="rect">
              <a:avLst/>
            </a:prstGeom>
            <a:solidFill>
              <a:srgbClr val="00214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827" y="2261"/>
              <a:ext cx="1534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4906" tIns="47453" rIns="94906" bIns="47453">
              <a:spAutoFit/>
            </a:bodyPr>
            <a:lstStyle/>
            <a:p>
              <a:pPr defTabSz="94932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>
                  <a:solidFill>
                    <a:srgbClr val="002147"/>
                  </a:solidFill>
                  <a:cs typeface="Arial" charset="0"/>
                </a:rPr>
                <a:t>Oxford University Computing Services</a:t>
              </a: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833" y="2122"/>
              <a:ext cx="1001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4906" tIns="47453" rIns="94906" bIns="47453">
              <a:spAutoFit/>
            </a:bodyPr>
            <a:lstStyle/>
            <a:p>
              <a:pPr defTabSz="94932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100">
                  <a:solidFill>
                    <a:srgbClr val="002147"/>
                  </a:solidFill>
                  <a:cs typeface="Arial" charset="0"/>
                </a:rPr>
                <a:t>IT Learning Programme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17390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ts val="600"/>
      </a:spcAft>
      <a:tabLst>
        <a:tab pos="360363" algn="l"/>
        <a:tab pos="720725" algn="l"/>
        <a:tab pos="1430338" algn="l"/>
        <a:tab pos="2151063" algn="l"/>
        <a:tab pos="2871788" algn="l"/>
      </a:tabLst>
      <a:defRPr sz="1400"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354013" algn="l" rtl="0" eaLnBrk="0" fontAlgn="base" hangingPunct="0">
      <a:spcBef>
        <a:spcPct val="30000"/>
      </a:spcBef>
      <a:spcAft>
        <a:spcPts val="300"/>
      </a:spcAft>
      <a:tabLst>
        <a:tab pos="720725" algn="l"/>
        <a:tab pos="1430338" algn="l"/>
        <a:tab pos="2151063" algn="l"/>
        <a:tab pos="2871788" algn="l"/>
      </a:tabLst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720725" algn="l" rtl="0" eaLnBrk="0" fontAlgn="base" hangingPunct="0">
      <a:spcBef>
        <a:spcPct val="30000"/>
      </a:spcBef>
      <a:spcAft>
        <a:spcPts val="300"/>
      </a:spcAft>
      <a:tabLst>
        <a:tab pos="1430338" algn="l"/>
        <a:tab pos="2151063" algn="l"/>
        <a:tab pos="2871788" algn="l"/>
      </a:tabLst>
      <a:defRPr sz="1200"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9531F0-B827-48CF-994A-0CBF1B1CE0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E2E0F2-F120-46E5-9401-51405647E82B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26EC79-CDAA-436D-9F9B-8BC69EC3103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 this point do live demo of functions using simple student results spreadsheet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5A8CB-B38A-4CCE-BFAA-B27A1455DBA8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63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example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5A8CB-B38A-4CCE-BFAA-B27A1455DBA8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10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an example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5A8CB-B38A-4CCE-BFAA-B27A1455DBA8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60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pPr defTabSz="953994"/>
            <a:fld id="{130C0F41-DCBF-409E-BE89-2144DA1605C0}" type="slidenum">
              <a:rPr lang="en-GB" smtClean="0">
                <a:solidFill>
                  <a:prstClr val="black"/>
                </a:solidFill>
              </a:rPr>
              <a:pPr defTabSz="953994"/>
              <a:t>30</a:t>
            </a:fld>
            <a:endParaRPr lang="en-GB" smtClean="0">
              <a:solidFill>
                <a:prstClr val="black"/>
              </a:solidFill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21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venlode Panorama 02 (tan overlay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8500"/>
            <a:ext cx="91440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215063" y="6356350"/>
            <a:ext cx="2482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</a:rPr>
              <a:t>IT Learning Programme</a:t>
            </a:r>
          </a:p>
        </p:txBody>
      </p:sp>
      <p:pic>
        <p:nvPicPr>
          <p:cNvPr id="6" name="Picture 11" descr="ox_brand_blue_po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875" y="1808163"/>
            <a:ext cx="2343150" cy="23431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0" y="360000"/>
            <a:ext cx="7920000" cy="108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0" y="1800000"/>
            <a:ext cx="5760000" cy="9000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0" y="1357313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1588" y="1414463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1555750" y="2941638"/>
            <a:ext cx="6030913" cy="973137"/>
            <a:chOff x="170" y="3521"/>
            <a:chExt cx="3799" cy="613"/>
          </a:xfrm>
        </p:grpSpPr>
        <p:sp>
          <p:nvSpPr>
            <p:cNvPr id="3" name="Rectangle 8"/>
            <p:cNvSpPr>
              <a:spLocks noChangeAspect="1" noChangeArrowheads="1"/>
            </p:cNvSpPr>
            <p:nvPr/>
          </p:nvSpPr>
          <p:spPr bwMode="auto">
            <a:xfrm rot="2703532">
              <a:off x="170" y="3604"/>
              <a:ext cx="453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Rectangle 9"/>
            <p:cNvSpPr>
              <a:spLocks noChangeAspect="1" noChangeArrowheads="1"/>
            </p:cNvSpPr>
            <p:nvPr/>
          </p:nvSpPr>
          <p:spPr bwMode="auto">
            <a:xfrm rot="2703532">
              <a:off x="238" y="3672"/>
              <a:ext cx="317" cy="317"/>
            </a:xfrm>
            <a:prstGeom prst="rect">
              <a:avLst/>
            </a:prstGeom>
            <a:solidFill>
              <a:srgbClr val="00214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398" y="3802"/>
              <a:ext cx="3514" cy="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214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Rectangle 11"/>
            <p:cNvSpPr>
              <a:spLocks noChangeAspect="1" noChangeArrowheads="1"/>
            </p:cNvSpPr>
            <p:nvPr/>
          </p:nvSpPr>
          <p:spPr bwMode="auto">
            <a:xfrm rot="2703532">
              <a:off x="306" y="3740"/>
              <a:ext cx="181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749" y="3855"/>
              <a:ext cx="3220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300">
                  <a:solidFill>
                    <a:schemeClr val="bg1"/>
                  </a:solidFill>
                </a:rPr>
                <a:t>Oxford University Computing Services</a:t>
              </a: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761" y="3521"/>
              <a:ext cx="2054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300" dirty="0">
                  <a:solidFill>
                    <a:schemeClr val="bg1"/>
                  </a:solidFill>
                </a:rPr>
                <a:t>IT Learning Programme</a:t>
              </a: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6672537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887406"/>
            <a:ext cx="7921625" cy="5083188"/>
          </a:xfrm>
          <a:prstGeom prst="rect">
            <a:avLst/>
          </a:prstGeom>
        </p:spPr>
        <p:txBody>
          <a:bodyPr anchor="ctr" anchorCtr="0"/>
          <a:lstStyle>
            <a:lvl1pPr>
              <a:defRPr sz="8800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337408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671217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 userDrawn="1"/>
        </p:nvSpPr>
        <p:spPr bwMode="auto">
          <a:xfrm>
            <a:off x="0" y="1357313"/>
            <a:ext cx="9144000" cy="0"/>
          </a:xfrm>
          <a:prstGeom prst="line">
            <a:avLst/>
          </a:prstGeom>
          <a:noFill/>
          <a:ln w="9525">
            <a:solidFill>
              <a:srgbClr val="002147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1588" y="1414463"/>
            <a:ext cx="9144000" cy="0"/>
          </a:xfrm>
          <a:prstGeom prst="line">
            <a:avLst/>
          </a:prstGeom>
          <a:noFill/>
          <a:ln w="9525">
            <a:solidFill>
              <a:srgbClr val="002147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Aft>
                <a:spcPts val="900"/>
              </a:spcAft>
              <a:defRPr/>
            </a:lvl2pPr>
            <a:lvl3pPr>
              <a:spcAft>
                <a:spcPts val="600"/>
              </a:spcAft>
              <a:defRPr/>
            </a:lvl3pPr>
            <a:lvl4pPr marL="1080000" indent="0">
              <a:spcBef>
                <a:spcPts val="0"/>
              </a:spcBef>
              <a:spcAft>
                <a:spcPts val="600"/>
              </a:spcAft>
              <a:defRPr sz="1800"/>
            </a:lvl4pPr>
            <a:lvl5pPr marL="1440000" indent="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 userDrawn="1"/>
        </p:nvSpPr>
        <p:spPr bwMode="auto">
          <a:xfrm>
            <a:off x="0" y="1357313"/>
            <a:ext cx="9144000" cy="0"/>
          </a:xfrm>
          <a:prstGeom prst="line">
            <a:avLst/>
          </a:prstGeom>
          <a:noFill/>
          <a:ln w="9525">
            <a:solidFill>
              <a:srgbClr val="002147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6" name="Line 8"/>
          <p:cNvSpPr>
            <a:spLocks noChangeShapeType="1"/>
          </p:cNvSpPr>
          <p:nvPr userDrawn="1"/>
        </p:nvSpPr>
        <p:spPr bwMode="auto">
          <a:xfrm>
            <a:off x="1588" y="1414463"/>
            <a:ext cx="9144000" cy="0"/>
          </a:xfrm>
          <a:prstGeom prst="line">
            <a:avLst/>
          </a:prstGeom>
          <a:noFill/>
          <a:ln w="9525">
            <a:solidFill>
              <a:srgbClr val="002147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spcAft>
                <a:spcPts val="900"/>
              </a:spcAft>
              <a:defRPr sz="2400"/>
            </a:lvl2pPr>
            <a:lvl3pPr>
              <a:spcAft>
                <a:spcPts val="600"/>
              </a:spcAft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spcAft>
                <a:spcPts val="900"/>
              </a:spcAft>
              <a:defRPr sz="2400"/>
            </a:lvl2pPr>
            <a:lvl3pPr>
              <a:spcAft>
                <a:spcPts val="600"/>
              </a:spcAft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0" y="1357313"/>
            <a:ext cx="9144000" cy="0"/>
          </a:xfrm>
          <a:prstGeom prst="line">
            <a:avLst/>
          </a:prstGeom>
          <a:noFill/>
          <a:ln w="9525">
            <a:solidFill>
              <a:srgbClr val="002147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1588" y="1414463"/>
            <a:ext cx="9144000" cy="0"/>
          </a:xfrm>
          <a:prstGeom prst="line">
            <a:avLst/>
          </a:prstGeom>
          <a:noFill/>
          <a:ln w="9525">
            <a:solidFill>
              <a:srgbClr val="002147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21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1555750" y="2941638"/>
            <a:ext cx="6030913" cy="973137"/>
            <a:chOff x="170" y="3521"/>
            <a:chExt cx="3799" cy="613"/>
          </a:xfrm>
        </p:grpSpPr>
        <p:sp>
          <p:nvSpPr>
            <p:cNvPr id="3" name="Rectangle 8"/>
            <p:cNvSpPr>
              <a:spLocks noChangeAspect="1" noChangeArrowheads="1"/>
            </p:cNvSpPr>
            <p:nvPr/>
          </p:nvSpPr>
          <p:spPr bwMode="auto">
            <a:xfrm rot="2703532">
              <a:off x="170" y="3604"/>
              <a:ext cx="453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Rectangle 9"/>
            <p:cNvSpPr>
              <a:spLocks noChangeAspect="1" noChangeArrowheads="1"/>
            </p:cNvSpPr>
            <p:nvPr/>
          </p:nvSpPr>
          <p:spPr bwMode="auto">
            <a:xfrm rot="2703532">
              <a:off x="238" y="3672"/>
              <a:ext cx="317" cy="317"/>
            </a:xfrm>
            <a:prstGeom prst="rect">
              <a:avLst/>
            </a:prstGeom>
            <a:solidFill>
              <a:srgbClr val="00214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398" y="3802"/>
              <a:ext cx="3514" cy="5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214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Rectangle 11"/>
            <p:cNvSpPr>
              <a:spLocks noChangeAspect="1" noChangeArrowheads="1"/>
            </p:cNvSpPr>
            <p:nvPr/>
          </p:nvSpPr>
          <p:spPr bwMode="auto">
            <a:xfrm rot="2703532">
              <a:off x="306" y="3740"/>
              <a:ext cx="181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749" y="3855"/>
              <a:ext cx="3220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300">
                  <a:solidFill>
                    <a:schemeClr val="bg1"/>
                  </a:solidFill>
                </a:rPr>
                <a:t>Oxford University Computing Services</a:t>
              </a: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761" y="3521"/>
              <a:ext cx="2054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300" dirty="0">
                  <a:solidFill>
                    <a:schemeClr val="bg1"/>
                  </a:solidFill>
                </a:rPr>
                <a:t>IT Learning Programme</a:t>
              </a: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venlode Panorama 02 (tan overlay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8500"/>
            <a:ext cx="91440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215063" y="6356350"/>
            <a:ext cx="2482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</a:rPr>
              <a:t>IT Learning Programme</a:t>
            </a:r>
          </a:p>
        </p:txBody>
      </p:sp>
      <p:pic>
        <p:nvPicPr>
          <p:cNvPr id="6" name="Picture 11" descr="ox_brand_blue_po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875" y="1808163"/>
            <a:ext cx="2343150" cy="23431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0" y="360000"/>
            <a:ext cx="7920000" cy="108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0" y="1800000"/>
            <a:ext cx="5760000" cy="9000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 userDrawn="1"/>
        </p:nvSpPr>
        <p:spPr bwMode="auto">
          <a:xfrm>
            <a:off x="0" y="1357313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1588" y="1414463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spcAft>
                <a:spcPts val="900"/>
              </a:spcAft>
              <a:defRPr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bg1"/>
                </a:solidFill>
              </a:defRPr>
            </a:lvl3pPr>
            <a:lvl4pPr marL="1080000" indent="0">
              <a:spcBef>
                <a:spcPts val="0"/>
              </a:spcBef>
              <a:spcAft>
                <a:spcPts val="600"/>
              </a:spcAft>
              <a:defRPr sz="1800"/>
            </a:lvl4pPr>
            <a:lvl5pPr marL="1440000" indent="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 userDrawn="1"/>
        </p:nvSpPr>
        <p:spPr bwMode="auto">
          <a:xfrm>
            <a:off x="0" y="1357313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6" name="Line 8"/>
          <p:cNvSpPr>
            <a:spLocks noChangeShapeType="1"/>
          </p:cNvSpPr>
          <p:nvPr userDrawn="1"/>
        </p:nvSpPr>
        <p:spPr bwMode="auto">
          <a:xfrm>
            <a:off x="1588" y="1414463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spcAft>
                <a:spcPts val="900"/>
              </a:spcAft>
              <a:defRPr sz="2400"/>
            </a:lvl2pPr>
            <a:lvl3pPr>
              <a:spcAft>
                <a:spcPts val="600"/>
              </a:spcAft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spcAft>
                <a:spcPts val="900"/>
              </a:spcAft>
              <a:defRPr sz="2400"/>
            </a:lvl2pPr>
            <a:lvl3pPr>
              <a:spcAft>
                <a:spcPts val="600"/>
              </a:spcAft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heading sentence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64" r:id="rId5"/>
    <p:sldLayoutId id="2147483770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98425" algn="l" rtl="0" eaLnBrk="0" fontAlgn="base" hangingPunct="0">
        <a:spcBef>
          <a:spcPct val="0"/>
        </a:spcBef>
        <a:spcAft>
          <a:spcPts val="1200"/>
        </a:spcAft>
        <a:buFont typeface="Arial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19138" indent="195263" algn="l" rtl="0" eaLnBrk="0" fontAlgn="base" hangingPunct="0">
        <a:spcBef>
          <a:spcPct val="0"/>
        </a:spcBef>
        <a:spcAft>
          <a:spcPts val="120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1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heading sentence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65" r:id="rId5"/>
    <p:sldLayoutId id="2147483775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Font typeface="Arial" charset="0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358775" indent="98425" algn="l" rtl="0" eaLnBrk="0" fontAlgn="base" hangingPunct="0">
        <a:spcBef>
          <a:spcPct val="0"/>
        </a:spcBef>
        <a:spcAft>
          <a:spcPts val="1200"/>
        </a:spcAft>
        <a:buFont typeface="Arial" charset="0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719138" indent="195263" algn="l" rtl="0" eaLnBrk="0" fontAlgn="base" hangingPunct="0">
        <a:spcBef>
          <a:spcPct val="0"/>
        </a:spcBef>
        <a:spcAft>
          <a:spcPts val="1200"/>
        </a:spcAft>
        <a:buFont typeface="Arial" charset="0"/>
        <a:defRPr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1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x_brand_blue_pos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236296" y="2700038"/>
            <a:ext cx="1440000" cy="14400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836" y="2656450"/>
            <a:ext cx="1676444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395288" y="765175"/>
            <a:ext cx="7057032" cy="1079500"/>
          </a:xfrm>
        </p:spPr>
        <p:txBody>
          <a:bodyPr/>
          <a:lstStyle/>
          <a:p>
            <a:pPr eaLnBrk="1" hangingPunct="1"/>
            <a:r>
              <a:rPr lang="en-GB" dirty="0" smtClean="0"/>
              <a:t>Spreadsheets: An Introduction to Working </a:t>
            </a:r>
            <a:r>
              <a:rPr lang="en-GB" dirty="0"/>
              <a:t>W</a:t>
            </a:r>
            <a:r>
              <a:rPr lang="en-GB" dirty="0" smtClean="0"/>
              <a:t>ith </a:t>
            </a:r>
            <a:r>
              <a:rPr lang="en-GB" dirty="0"/>
              <a:t>S</a:t>
            </a:r>
            <a:r>
              <a:rPr lang="en-GB" dirty="0" smtClean="0"/>
              <a:t>tatistics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79388" y="2565400"/>
            <a:ext cx="5759450" cy="900113"/>
          </a:xfrm>
        </p:spPr>
        <p:txBody>
          <a:bodyPr/>
          <a:lstStyle/>
          <a:p>
            <a:pPr eaLnBrk="1" hangingPunct="1"/>
            <a:r>
              <a:rPr lang="en-GB" dirty="0" smtClean="0"/>
              <a:t>Steve </a:t>
            </a:r>
            <a:r>
              <a:rPr lang="en-GB" dirty="0" err="1" smtClean="0"/>
              <a:t>Albury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Always Obvious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data are the following:</a:t>
            </a:r>
          </a:p>
          <a:p>
            <a:pPr>
              <a:buFont typeface="Arial"/>
              <a:buChar char="•"/>
            </a:pPr>
            <a:r>
              <a:rPr lang="en-US" dirty="0" smtClean="0"/>
              <a:t>Temperatures in degrees Kelvin?</a:t>
            </a:r>
          </a:p>
          <a:p>
            <a:pPr>
              <a:buFont typeface="Arial"/>
              <a:buChar char="•"/>
            </a:pPr>
            <a:r>
              <a:rPr lang="en-US" dirty="0" smtClean="0"/>
              <a:t>Heights of children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Colours</a:t>
            </a:r>
            <a:r>
              <a:rPr lang="en-US" dirty="0" smtClean="0"/>
              <a:t> of Ford Focus cars</a:t>
            </a:r>
          </a:p>
          <a:p>
            <a:pPr>
              <a:buFont typeface="Arial"/>
              <a:buChar char="•"/>
            </a:pPr>
            <a:r>
              <a:rPr lang="en-US" dirty="0" smtClean="0"/>
              <a:t>Prices of </a:t>
            </a:r>
            <a:r>
              <a:rPr lang="en-US" dirty="0" err="1" smtClean="0"/>
              <a:t>MSc</a:t>
            </a:r>
            <a:r>
              <a:rPr lang="en-US" dirty="0" smtClean="0"/>
              <a:t> courses</a:t>
            </a:r>
          </a:p>
          <a:p>
            <a:pPr>
              <a:buFont typeface="Arial"/>
              <a:buChar char="•"/>
            </a:pPr>
            <a:r>
              <a:rPr lang="en-US" dirty="0" smtClean="0"/>
              <a:t>University level Academic qualifications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Representations of Data</a:t>
            </a:r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Numerical descriptors of a data set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altLang="en-US" dirty="0" smtClean="0"/>
              <a:t>  (Usually hardest to interpret)</a:t>
            </a:r>
          </a:p>
          <a:p>
            <a:pPr marL="800100" lvl="1" eaLnBrk="1" hangingPunct="1">
              <a:defRPr/>
            </a:pPr>
            <a:r>
              <a:rPr lang="en-US" altLang="en-US" sz="2800" dirty="0" smtClean="0"/>
              <a:t>Order statistics (MIN, MAX, LARGE, SMALL)</a:t>
            </a:r>
          </a:p>
          <a:p>
            <a:pPr marL="800100" lvl="1" eaLnBrk="1" hangingPunct="1">
              <a:defRPr/>
            </a:pPr>
            <a:r>
              <a:rPr lang="en-US" altLang="en-US" sz="2800" dirty="0" smtClean="0"/>
              <a:t>Mean/average</a:t>
            </a:r>
          </a:p>
          <a:p>
            <a:pPr marL="800100" lvl="1" eaLnBrk="1" hangingPunct="1">
              <a:defRPr/>
            </a:pPr>
            <a:r>
              <a:rPr lang="en-US" altLang="en-US" sz="2800" dirty="0" smtClean="0"/>
              <a:t>Variance and standard deviation</a:t>
            </a:r>
          </a:p>
          <a:p>
            <a:pPr marL="800100" lvl="1" eaLnBrk="1" hangingPunct="1">
              <a:defRPr/>
            </a:pPr>
            <a:r>
              <a:rPr lang="en-US" altLang="en-US" sz="2800" dirty="0" smtClean="0"/>
              <a:t>Quartiles, percentiles</a:t>
            </a:r>
          </a:p>
          <a:p>
            <a:pPr marL="800100" lvl="1" eaLnBrk="1" hangingPunct="1">
              <a:defRPr/>
            </a:pPr>
            <a:r>
              <a:rPr lang="en-US" altLang="en-US" sz="2800" dirty="0" smtClean="0"/>
              <a:t>Correlation coefficient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915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Representations of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US" altLang="en-US" sz="2400" dirty="0"/>
              <a:t>Graphical descriptors of a data set: 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GB" sz="2400" dirty="0"/>
              <a:t>   (A picture says a thousand </a:t>
            </a:r>
            <a:r>
              <a:rPr lang="en-GB" sz="2400" dirty="0" smtClean="0"/>
              <a:t>words – use to interpret the numerical indicators)</a:t>
            </a:r>
            <a:endParaRPr lang="en-US" altLang="en-US" sz="2400" dirty="0"/>
          </a:p>
          <a:p>
            <a:pPr lvl="1" eaLnBrk="1" hangingPunct="1">
              <a:defRPr/>
            </a:pPr>
            <a:r>
              <a:rPr lang="en-US" altLang="en-US" dirty="0" smtClean="0"/>
              <a:t>Bar Chart</a:t>
            </a:r>
          </a:p>
          <a:p>
            <a:pPr lvl="1" eaLnBrk="1" hangingPunct="1">
              <a:defRPr/>
            </a:pPr>
            <a:r>
              <a:rPr lang="en-US" altLang="en-US" dirty="0" smtClean="0"/>
              <a:t>Dot </a:t>
            </a:r>
            <a:r>
              <a:rPr lang="en-US" altLang="en-US" dirty="0"/>
              <a:t>plot</a:t>
            </a:r>
          </a:p>
          <a:p>
            <a:pPr lvl="1" eaLnBrk="1" hangingPunct="1">
              <a:defRPr/>
            </a:pPr>
            <a:r>
              <a:rPr lang="en-US" altLang="en-US" dirty="0"/>
              <a:t>Box and whisker plot</a:t>
            </a:r>
          </a:p>
          <a:p>
            <a:pPr lvl="1" eaLnBrk="1" hangingPunct="1">
              <a:defRPr/>
            </a:pPr>
            <a:r>
              <a:rPr lang="en-US" altLang="en-US" dirty="0"/>
              <a:t>Histogram</a:t>
            </a:r>
          </a:p>
          <a:p>
            <a:pPr lvl="1" eaLnBrk="1" hangingPunct="1">
              <a:defRPr/>
            </a:pPr>
            <a:r>
              <a:rPr lang="en-US" altLang="en-US" dirty="0"/>
              <a:t>Pie chart</a:t>
            </a:r>
          </a:p>
          <a:p>
            <a:pPr lvl="1" eaLnBrk="1" hangingPunct="1">
              <a:defRPr/>
            </a:pPr>
            <a:r>
              <a:rPr lang="en-US" altLang="en-US" dirty="0"/>
              <a:t>scatterplot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1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Centre of Gravity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2812" r="1625" b="8110"/>
          <a:stretch>
            <a:fillRect/>
          </a:stretch>
        </p:blipFill>
        <p:spPr bwMode="auto">
          <a:xfrm>
            <a:off x="1043608" y="1916832"/>
            <a:ext cx="6739555" cy="45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6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Centre of Gravity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979994"/>
              </p:ext>
            </p:extLst>
          </p:nvPr>
        </p:nvGraphicFramePr>
        <p:xfrm>
          <a:off x="683568" y="1772816"/>
          <a:ext cx="7772400" cy="400050"/>
        </p:xfrm>
        <a:graphic>
          <a:graphicData uri="http://schemas.openxmlformats.org/drawingml/2006/table">
            <a:tbl>
              <a:tblPr/>
              <a:tblGrid>
                <a:gridCol w="16764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 data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sorted lowest to highest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sp>
        <p:nvSpPr>
          <p:cNvPr id="8" name="Down Arrow 7"/>
          <p:cNvSpPr/>
          <p:nvPr/>
        </p:nvSpPr>
        <p:spPr>
          <a:xfrm>
            <a:off x="2987824" y="5373216"/>
            <a:ext cx="43204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379329"/>
              </p:ext>
            </p:extLst>
          </p:nvPr>
        </p:nvGraphicFramePr>
        <p:xfrm>
          <a:off x="179512" y="2276872"/>
          <a:ext cx="8405814" cy="4471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27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Excel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functions</a:t>
            </a:r>
          </a:p>
          <a:p>
            <a:r>
              <a:rPr lang="en-GB" dirty="0" smtClean="0"/>
              <a:t>	AVERAGE(), AVERAGEIF(),AVERAGEIFS(), </a:t>
            </a:r>
          </a:p>
          <a:p>
            <a:r>
              <a:rPr lang="en-GB" dirty="0"/>
              <a:t> </a:t>
            </a:r>
            <a:r>
              <a:rPr lang="en-GB" dirty="0" smtClean="0"/>
              <a:t>  MEDIAN(), MODE(),LARGE(),SMALL(),MAX(),MIN()  </a:t>
            </a:r>
          </a:p>
          <a:p>
            <a:r>
              <a:rPr lang="en-GB" dirty="0"/>
              <a:t>	</a:t>
            </a:r>
            <a:r>
              <a:rPr lang="en-GB" dirty="0" smtClean="0"/>
              <a:t>are used to describe data related to the centre of gravity of a distribution of data</a:t>
            </a:r>
          </a:p>
          <a:p>
            <a:r>
              <a:rPr lang="en-GB" dirty="0" smtClean="0"/>
              <a:t>	Also COUNT(),COUNTIF(),COUNTIFS(),COUNTA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50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LARGE(),SMALL(),MAX(),MIN()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These are ordering statistics – they tell us something about the range of the data</a:t>
            </a:r>
          </a:p>
          <a:p>
            <a:endParaRPr lang="en-GB" dirty="0"/>
          </a:p>
          <a:p>
            <a:r>
              <a:rPr lang="en-GB" dirty="0" smtClean="0"/>
              <a:t>	LARGE() and SMALL() are useful for example to find the 2</a:t>
            </a:r>
            <a:r>
              <a:rPr lang="en-GB" baseline="30000" dirty="0" smtClean="0"/>
              <a:t>nd</a:t>
            </a:r>
            <a:r>
              <a:rPr lang="en-GB" dirty="0" smtClean="0"/>
              <a:t> or 3</a:t>
            </a:r>
            <a:r>
              <a:rPr lang="en-GB" baseline="30000" dirty="0" smtClean="0"/>
              <a:t>rd</a:t>
            </a:r>
            <a:r>
              <a:rPr lang="en-GB" dirty="0" smtClean="0"/>
              <a:t> item in terms of size </a:t>
            </a:r>
          </a:p>
          <a:p>
            <a:r>
              <a:rPr lang="en-GB" dirty="0" smtClean="0"/>
              <a:t>	</a:t>
            </a:r>
          </a:p>
          <a:p>
            <a:r>
              <a:rPr lang="en-GB" dirty="0"/>
              <a:t>	</a:t>
            </a:r>
            <a:r>
              <a:rPr lang="en-GB" dirty="0" smtClean="0"/>
              <a:t>MIN() and MAX() identify the lower and upper bounds of a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1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AVERAGE(), AVERAGEIF(),AVERAGEIFS</a:t>
            </a:r>
            <a:r>
              <a:rPr lang="en-GB" dirty="0" smtClean="0"/>
              <a:t>()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These functions are used to identify the arithmetic mean of our data – an average is the central point in the data but there are different averages.</a:t>
            </a:r>
          </a:p>
          <a:p>
            <a:r>
              <a:rPr lang="en-GB" dirty="0" smtClean="0"/>
              <a:t>	This is because depending on the type of data there are different central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55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MEDIAN(), MODE()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	The </a:t>
            </a:r>
            <a:r>
              <a:rPr lang="en-GB" dirty="0" smtClean="0"/>
              <a:t>median is the average where exactly half the data lies either side of it – very useful if your data has outlying values at the top or bottom.</a:t>
            </a:r>
          </a:p>
          <a:p>
            <a:endParaRPr lang="en-GB" dirty="0"/>
          </a:p>
          <a:p>
            <a:r>
              <a:rPr lang="en-GB" dirty="0" smtClean="0"/>
              <a:t>	The Mode is the most common item in a data set and there can be more than one mode. It is the only average you can use for category data (such as colours or days of the week)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56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Trends in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When plotting </a:t>
            </a:r>
            <a:r>
              <a:rPr lang="en-GB" dirty="0" err="1" smtClean="0"/>
              <a:t>trendlines</a:t>
            </a:r>
            <a:r>
              <a:rPr lang="en-GB" dirty="0" smtClean="0"/>
              <a:t> in Excel you have a number of choices – to help decide if you are using the most appropriate line you can use the value </a:t>
            </a:r>
            <a:r>
              <a:rPr lang="en-GB" b="1" dirty="0" smtClean="0"/>
              <a:t>r</a:t>
            </a:r>
            <a:r>
              <a:rPr lang="en-GB" sz="2400" b="1" baseline="30000" dirty="0" smtClean="0"/>
              <a:t>2 </a:t>
            </a:r>
            <a:r>
              <a:rPr lang="en-GB" dirty="0"/>
              <a:t>which helps you to see how well the line fits the </a:t>
            </a:r>
            <a:r>
              <a:rPr lang="en-GB" dirty="0" smtClean="0"/>
              <a:t>data</a:t>
            </a:r>
          </a:p>
          <a:p>
            <a:r>
              <a:rPr lang="en-GB" dirty="0" smtClean="0"/>
              <a:t>	</a:t>
            </a:r>
            <a:r>
              <a:rPr lang="en-GB" b="1" dirty="0"/>
              <a:t>The closer r</a:t>
            </a:r>
            <a:r>
              <a:rPr lang="en-GB" b="1" baseline="30000" dirty="0"/>
              <a:t>2</a:t>
            </a:r>
            <a:r>
              <a:rPr lang="en-GB" b="1" dirty="0"/>
              <a:t> is to 1 the closer the line </a:t>
            </a:r>
            <a:r>
              <a:rPr lang="en-GB" b="1" dirty="0" smtClean="0"/>
              <a:t>represents </a:t>
            </a:r>
            <a:r>
              <a:rPr lang="en-GB" b="1" dirty="0"/>
              <a:t>the </a:t>
            </a:r>
            <a:r>
              <a:rPr lang="en-GB" b="1" dirty="0" smtClean="0"/>
              <a:t>data – BUT a low value might be both expected and informative – it depends on the situation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6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Your safety is important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GB" dirty="0" smtClean="0"/>
              <a:t>Where is the fire exit?</a:t>
            </a:r>
          </a:p>
          <a:p>
            <a:pPr marL="0" indent="0" eaLnBrk="1" hangingPunct="1"/>
            <a:r>
              <a:rPr lang="en-GB" dirty="0" smtClean="0"/>
              <a:t>Beware of hazards</a:t>
            </a:r>
          </a:p>
          <a:p>
            <a:pPr marL="0" indent="0" eaLnBrk="1" hangingPunct="1"/>
            <a:endParaRPr lang="en-GB" dirty="0" smtClean="0"/>
          </a:p>
          <a:p>
            <a:pPr marL="0" indent="0" eaLnBrk="1" hangingPunct="1"/>
            <a:endParaRPr lang="en-GB" dirty="0"/>
          </a:p>
          <a:p>
            <a:pPr marL="0" indent="0" eaLnBrk="1" hangingPunct="1"/>
            <a:endParaRPr lang="en-GB" dirty="0" smtClean="0"/>
          </a:p>
          <a:p>
            <a:pPr marL="0" indent="0" eaLnBrk="1" hangingPunct="1"/>
            <a:endParaRPr lang="en-GB" dirty="0" smtClean="0"/>
          </a:p>
          <a:p>
            <a:pPr marL="0" indent="0" eaLnBrk="1" hangingPunct="1"/>
            <a:r>
              <a:rPr lang="en-GB" dirty="0" smtClean="0"/>
              <a:t>Please tell us if anything does not work</a:t>
            </a:r>
          </a:p>
          <a:p>
            <a:pPr marL="0" indent="0" eaLnBrk="1" hangingPunct="1"/>
            <a:r>
              <a:rPr lang="en-GB" dirty="0" smtClean="0"/>
              <a:t>Let us know if you have any other concerns</a:t>
            </a:r>
          </a:p>
          <a:p>
            <a:pPr marL="0" indent="0" eaLnBrk="1" hangingPunct="1"/>
            <a:endParaRPr lang="en-GB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187624" y="2984500"/>
            <a:ext cx="6641926" cy="1827213"/>
            <a:chOff x="1187624" y="3079521"/>
            <a:chExt cx="6641926" cy="1827213"/>
          </a:xfrm>
        </p:grpSpPr>
        <p:pic>
          <p:nvPicPr>
            <p:cNvPr id="1026" name="Picture 2" descr="C:\Documents and Settings\wolf2850\Local Settings\Temporary Internet Files\Content.IE5\02U05N34\MC900432545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3501008"/>
              <a:ext cx="1262062" cy="1133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Documents and Settings\wolf2850\Local Settings\Temporary Internet Files\Content.IE5\1053C7SU\MC900290903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8263" y="3114675"/>
              <a:ext cx="1411287" cy="169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Documents and Settings\wolf2850\Local Settings\Temporary Internet Files\Content.IE5\FE523X21\MC900018264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079521"/>
              <a:ext cx="1866900" cy="1827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Choosing a trend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These are rules of thumb that can help you make a good choice: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Linear </a:t>
            </a:r>
            <a:r>
              <a:rPr lang="en-GB" dirty="0" err="1" smtClean="0">
                <a:solidFill>
                  <a:schemeClr val="accent4">
                    <a:lumMod val="75000"/>
                  </a:schemeClr>
                </a:solidFill>
              </a:rPr>
              <a:t>trendline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for straightforward data such as monthly sales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Moving Average for rapidly changing data (</a:t>
            </a:r>
            <a:r>
              <a:rPr lang="en-GB" dirty="0" err="1" smtClean="0">
                <a:solidFill>
                  <a:schemeClr val="accent4">
                    <a:lumMod val="75000"/>
                  </a:schemeClr>
                </a:solidFill>
              </a:rPr>
              <a:t>ie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changes a lot on a regular basis)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Logarithmic for data that has a big initial period of fluctuation then settles down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8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Have a look at the file on the H: Drive called Exercises and try </a:t>
            </a:r>
            <a:r>
              <a:rPr lang="en-US" dirty="0" smtClean="0"/>
              <a:t>the exercises </a:t>
            </a:r>
            <a:r>
              <a:rPr lang="en-US" dirty="0" smtClean="0"/>
              <a:t>on averages. You will also need the ‘cars’ data file.</a:t>
            </a:r>
          </a:p>
          <a:p>
            <a:endParaRPr lang="en-US" dirty="0"/>
          </a:p>
          <a:p>
            <a:r>
              <a:rPr lang="en-US" dirty="0" smtClean="0"/>
              <a:t>	In the cars spreadsheet there is a tab called ‘cars main list’ – try exercises 1 to 10 using that data and then in the tab ‘Trends’ have a look at exercises 1 to 7 where you will also need the tab ‘car sales data’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Shape of Data</a:t>
            </a:r>
            <a:endParaRPr lang="en-US" dirty="0"/>
          </a:p>
        </p:txBody>
      </p:sp>
      <p:pic>
        <p:nvPicPr>
          <p:cNvPr id="4" name="Content Placeholder 3" descr="Screen Shot 2014-11-25 at 23.26.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887" r="-4887"/>
          <a:stretch>
            <a:fillRect/>
          </a:stretch>
        </p:blipFill>
        <p:spPr>
          <a:xfrm>
            <a:off x="457200" y="2332037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1600200" y="18288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way data is distributed can tell us a lot about what it means – the basis is the normal (Gaussian) distribution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 </a:t>
            </a:r>
            <a:r>
              <a:rPr lang="en-GB" dirty="0" smtClean="0"/>
              <a:t>Deviation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en-GB" dirty="0" smtClean="0"/>
              <a:t>   The </a:t>
            </a:r>
            <a:r>
              <a:rPr lang="en-GB" dirty="0" smtClean="0"/>
              <a:t>standard </a:t>
            </a:r>
            <a:r>
              <a:rPr lang="en-GB" dirty="0" smtClean="0"/>
              <a:t>deviation provides a measure for how spread out the data is in a set – a large standard deviation implies a ‘flat’ data set while a small one implies a peaked data set where most values gather around the mode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Can have same mean but different SD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1 SD accounts for </a:t>
            </a:r>
            <a:r>
              <a:rPr lang="en-GB" dirty="0" err="1" smtClean="0"/>
              <a:t>approx</a:t>
            </a:r>
            <a:r>
              <a:rPr lang="en-GB" dirty="0" smtClean="0"/>
              <a:t> 68% of values, 2SD for 95% and 3 SDs for 99% of all values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In Excel it is the STDEV.S() and STDEV.P() functions</a:t>
            </a:r>
          </a:p>
          <a:p>
            <a:pPr marL="0" indent="0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49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Skewed distributions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820069"/>
            <a:ext cx="5071070" cy="472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2060848"/>
            <a:ext cx="12241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rules for standard deviation still apply but need to think carefully about choice of average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61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 Deviation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 smtClean="0"/>
              <a:t>Using the student results spreadsheet calculate the standard deviation – then see if you can build a frequency table and a chart that shows the distribution of results.</a:t>
            </a:r>
          </a:p>
          <a:p>
            <a:r>
              <a:rPr lang="en-GB" dirty="0" smtClean="0"/>
              <a:t>You will need to use the COUNTIF() function</a:t>
            </a:r>
            <a:br>
              <a:rPr lang="en-GB" dirty="0" smtClean="0"/>
            </a:br>
            <a:endParaRPr lang="en-GB" dirty="0" smtClean="0"/>
          </a:p>
          <a:p>
            <a:pPr marL="0" indent="0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549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Change in one is matched by change in the other</a:t>
            </a:r>
          </a:p>
          <a:p>
            <a:pPr>
              <a:buFont typeface="Arial"/>
              <a:buChar char="•"/>
            </a:pPr>
            <a:r>
              <a:rPr lang="en-US" dirty="0" smtClean="0"/>
              <a:t>Not the same as causation!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3124200"/>
            <a:ext cx="8712200" cy="283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in Excel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	The functions for testing the most popular correlation statistic is CORREL()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Shot 2014-11-25 at 23.43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514600"/>
            <a:ext cx="6845300" cy="4061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Multiple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Using the data analysis button on the data menu (must have the Analysis </a:t>
            </a:r>
            <a:r>
              <a:rPr lang="en-GB" dirty="0" err="1"/>
              <a:t>T</a:t>
            </a:r>
            <a:r>
              <a:rPr lang="en-GB" dirty="0" err="1" smtClean="0"/>
              <a:t>oolpak</a:t>
            </a:r>
            <a:r>
              <a:rPr lang="en-GB" dirty="0" smtClean="0"/>
              <a:t> loaded)</a:t>
            </a:r>
          </a:p>
          <a:p>
            <a:r>
              <a:rPr lang="en-GB" dirty="0" smtClean="0"/>
              <a:t>	It is possible to get an overview of the relationship between multiple variables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751678"/>
              </p:ext>
            </p:extLst>
          </p:nvPr>
        </p:nvGraphicFramePr>
        <p:xfrm>
          <a:off x="4427984" y="5085184"/>
          <a:ext cx="4495800" cy="1386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5800"/>
                <a:gridCol w="1270000"/>
                <a:gridCol w="1270000"/>
                <a:gridCol w="1270000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u="none" strike="noStrike" dirty="0">
                          <a:effectLst/>
                        </a:rPr>
                        <a:t> </a:t>
                      </a:r>
                      <a:endParaRPr lang="en-GB" sz="2200" b="0" i="1" u="none" strike="noStrike" dirty="0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u="none" strike="noStrike">
                          <a:effectLst/>
                        </a:rPr>
                        <a:t>A</a:t>
                      </a:r>
                      <a:endParaRPr lang="en-GB" sz="2200" b="0" i="1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u="none" strike="noStrike">
                          <a:effectLst/>
                        </a:rPr>
                        <a:t>B</a:t>
                      </a:r>
                      <a:endParaRPr lang="en-GB" sz="2200" b="0" i="1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u="none" strike="noStrike">
                          <a:effectLst/>
                        </a:rPr>
                        <a:t>C</a:t>
                      </a:r>
                      <a:endParaRPr lang="en-GB" sz="2200" b="0" i="1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>
                          <a:effectLst/>
                        </a:rPr>
                        <a:t>A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u="none" strike="noStrike">
                          <a:effectLst/>
                        </a:rPr>
                        <a:t>1.00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>
                          <a:effectLst/>
                        </a:rPr>
                        <a:t> 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>
                          <a:effectLst/>
                        </a:rPr>
                        <a:t> 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>
                          <a:effectLst/>
                        </a:rPr>
                        <a:t>B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u="none" strike="noStrike">
                          <a:effectLst/>
                        </a:rPr>
                        <a:t>0.006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u="none" strike="noStrike" dirty="0">
                          <a:effectLst/>
                        </a:rPr>
                        <a:t>1.00</a:t>
                      </a:r>
                      <a:endParaRPr lang="en-GB" sz="2200" b="0" i="0" u="none" strike="noStrike" dirty="0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>
                          <a:effectLst/>
                        </a:rPr>
                        <a:t> 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</a:tr>
              <a:tr h="352425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>
                          <a:effectLst/>
                        </a:rPr>
                        <a:t>C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u="none" strike="noStrike">
                          <a:effectLst/>
                        </a:rPr>
                        <a:t>0.955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u="none" strike="noStrike">
                          <a:effectLst/>
                        </a:rPr>
                        <a:t>0.259</a:t>
                      </a:r>
                      <a:endParaRPr lang="en-GB" sz="2200" b="0" i="0" u="none" strike="noStrike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200" u="none" strike="noStrike" dirty="0">
                          <a:effectLst/>
                        </a:rPr>
                        <a:t>1.00</a:t>
                      </a:r>
                      <a:endParaRPr lang="en-GB" sz="2200" b="0" i="0" u="none" strike="noStrike" dirty="0">
                        <a:solidFill>
                          <a:srgbClr val="FFFF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19145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9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Spreadsheets: Techniques for managing and checking data </a:t>
            </a:r>
          </a:p>
          <a:p>
            <a:pPr>
              <a:buFont typeface="Arial"/>
              <a:buChar char="•"/>
            </a:pPr>
            <a:r>
              <a:rPr lang="en-US" dirty="0" smtClean="0"/>
              <a:t>Spreadsheets: Creating professional spreadsheets</a:t>
            </a:r>
          </a:p>
          <a:p>
            <a:pPr>
              <a:buFont typeface="Arial"/>
              <a:buChar char="•"/>
            </a:pPr>
            <a:r>
              <a:rPr lang="en-US" dirty="0" smtClean="0"/>
              <a:t>Spreadsheets </a:t>
            </a:r>
            <a:r>
              <a:rPr lang="en-US" dirty="0" err="1" smtClean="0"/>
              <a:t>Summarising</a:t>
            </a:r>
            <a:r>
              <a:rPr lang="en-US" dirty="0" smtClean="0"/>
              <a:t> Data using pivot tables </a:t>
            </a:r>
          </a:p>
          <a:p>
            <a:pPr>
              <a:buFont typeface="Arial"/>
              <a:buChar char="•"/>
            </a:pPr>
            <a:r>
              <a:rPr lang="en-US" dirty="0" smtClean="0"/>
              <a:t>Spreadsheets: Advanced data analysis and modelling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Your comfort is important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en-GB" smtClean="0"/>
              <a:t>The toilets are along the corridor just outside the teaching rooms</a:t>
            </a:r>
          </a:p>
          <a:p>
            <a:pPr marL="0" indent="0" eaLnBrk="1" hangingPunct="1"/>
            <a:r>
              <a:rPr lang="en-GB" smtClean="0"/>
              <a:t>The rest area is where you registered;</a:t>
            </a:r>
            <a:br>
              <a:rPr lang="en-GB" smtClean="0"/>
            </a:br>
            <a:r>
              <a:rPr lang="en-GB" smtClean="0"/>
              <a:t>it has vending machines and a water cooler</a:t>
            </a:r>
          </a:p>
          <a:p>
            <a:pPr marL="0" indent="0" eaLnBrk="1" hangingPunct="1"/>
            <a:r>
              <a:rPr lang="en-GB" smtClean="0"/>
              <a:t>The seats at the computers are adjustable</a:t>
            </a:r>
          </a:p>
          <a:p>
            <a:pPr marL="0" indent="0" eaLnBrk="1" hangingPunct="1"/>
            <a:r>
              <a:rPr lang="en-GB" smtClean="0"/>
              <a:t>You can adjust the monitors for height, </a:t>
            </a:r>
            <a:br>
              <a:rPr lang="en-GB" smtClean="0"/>
            </a:br>
            <a:r>
              <a:rPr lang="en-GB" smtClean="0"/>
              <a:t>tilt and brightness</a:t>
            </a:r>
          </a:p>
        </p:txBody>
      </p:sp>
      <p:pic>
        <p:nvPicPr>
          <p:cNvPr id="16388" name="Picture 4" descr="no-food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9150" y="5283200"/>
            <a:ext cx="1258888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5584825" y="5283200"/>
            <a:ext cx="1258888" cy="1258888"/>
            <a:chOff x="2699" y="3294"/>
            <a:chExt cx="907" cy="907"/>
          </a:xfrm>
        </p:grpSpPr>
        <p:pic>
          <p:nvPicPr>
            <p:cNvPr id="16390" name="Picture 6" descr="no-mobile-circle"/>
            <p:cNvPicPr preferRelativeResize="0"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" y="3294"/>
              <a:ext cx="907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 rot="-1395791">
              <a:off x="3214" y="3599"/>
              <a:ext cx="315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>
                  <a:cs typeface="Arial" charset="0"/>
                </a:rPr>
                <a:t>♫♪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500022"/>
            <a:ext cx="79216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4800" dirty="0">
                <a:solidFill>
                  <a:srgbClr val="FFFFFF"/>
                </a:solidFill>
                <a:latin typeface="Trebuchet MS" pitchFamily="34" charset="0"/>
              </a:rPr>
              <a:t>s</a:t>
            </a:r>
            <a:r>
              <a:rPr lang="en-GB" sz="4800" dirty="0" smtClean="0">
                <a:solidFill>
                  <a:srgbClr val="FFFFFF"/>
                </a:solidFill>
                <a:latin typeface="Trebuchet MS" pitchFamily="34" charset="0"/>
              </a:rPr>
              <a:t>teven.albury@it.ox.ac.uk</a:t>
            </a:r>
            <a:endParaRPr lang="en-GB" sz="48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2376264" cy="8265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883" y="1340768"/>
            <a:ext cx="52870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FFFF"/>
                </a:solidFill>
                <a:latin typeface="Arial"/>
              </a:rPr>
              <a:t>This presentation is made available under 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a Creative Commons </a:t>
            </a:r>
            <a:endParaRPr lang="en-GB" sz="1400" dirty="0" smtClean="0">
              <a:solidFill>
                <a:srgbClr val="FFFFFF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FFFF"/>
                </a:solidFill>
                <a:latin typeface="Arial"/>
              </a:rPr>
              <a:t>licence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: Attribution, Non‑Commercial, Share Alike. </a:t>
            </a:r>
            <a:endParaRPr lang="en-GB" sz="1400" dirty="0" smtClean="0">
              <a:solidFill>
                <a:srgbClr val="FFFFFF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srgbClr val="FFFFFF"/>
                </a:solidFill>
                <a:latin typeface="Arial"/>
              </a:rPr>
              <a:t>Individual images are 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subject to their own </a:t>
            </a:r>
            <a:r>
              <a:rPr lang="en-GB" sz="1400" dirty="0" smtClean="0">
                <a:solidFill>
                  <a:srgbClr val="FFFFFF"/>
                </a:solidFill>
                <a:latin typeface="Arial"/>
              </a:rPr>
              <a:t>licensing</a:t>
            </a:r>
            <a:endParaRPr lang="en-GB" sz="1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4293096"/>
            <a:ext cx="40799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http://portfolio.it.ox.ac.uk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6193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What are statistics?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This course introduces some of the basic concepts in statistics and shows you how some of these ideas are applied in Excel.</a:t>
            </a:r>
          </a:p>
          <a:p>
            <a:r>
              <a:rPr lang="en-GB" dirty="0" smtClean="0"/>
              <a:t>	</a:t>
            </a:r>
          </a:p>
          <a:p>
            <a:r>
              <a:rPr lang="en-GB" dirty="0"/>
              <a:t>	</a:t>
            </a:r>
            <a:r>
              <a:rPr lang="en-GB" dirty="0" smtClean="0"/>
              <a:t>In particular we look at averages, trends and variance in data. Some features referred </a:t>
            </a:r>
            <a:r>
              <a:rPr lang="en-GB" smtClean="0"/>
              <a:t>to are covered </a:t>
            </a:r>
            <a:r>
              <a:rPr lang="en-GB" dirty="0" smtClean="0"/>
              <a:t>in more depth in other courses (e.g. Pivot Tables)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/>
              <a:t>are statistics?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</a:t>
            </a:r>
            <a:r>
              <a:rPr lang="en-GB" sz="2600" dirty="0" smtClean="0"/>
              <a:t>The key concept in statistics is variance – they are a way of understanding the stories within a collection of data </a:t>
            </a:r>
          </a:p>
          <a:p>
            <a:r>
              <a:rPr lang="en-GB" dirty="0" smtClean="0"/>
              <a:t>	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600" dirty="0" smtClean="0"/>
              <a:t>Gauss</a:t>
            </a:r>
            <a:r>
              <a:rPr lang="en-US" sz="2600" dirty="0"/>
              <a:t>’ </a:t>
            </a:r>
            <a:r>
              <a:rPr lang="en-US" sz="2600" dirty="0" smtClean="0"/>
              <a:t>proposition</a:t>
            </a:r>
          </a:p>
          <a:p>
            <a:r>
              <a:rPr lang="en-US" sz="2600" dirty="0" smtClean="0"/>
              <a:t>‘</a:t>
            </a:r>
            <a:r>
              <a:rPr lang="en-US" sz="2600" dirty="0"/>
              <a:t>observed values = truth + variance/noise’</a:t>
            </a:r>
          </a:p>
          <a:p>
            <a:endParaRPr lang="en-GB" dirty="0"/>
          </a:p>
        </p:txBody>
      </p:sp>
      <p:pic>
        <p:nvPicPr>
          <p:cNvPr id="4" name="Picture 3" descr="Screen Shot 2014-11-25 at 16.33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604406"/>
            <a:ext cx="5006528" cy="318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Statistical Analysis?</a:t>
            </a:r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GB" altLang="en-US" dirty="0" smtClean="0">
                <a:latin typeface="Calibri" panose="020F0502020204030204" pitchFamily="34" charset="0"/>
              </a:rPr>
              <a:t>Question –&gt; problem -&gt; data -&gt; conclusions.</a:t>
            </a:r>
            <a:endParaRPr lang="en-GB" dirty="0" smtClean="0">
              <a:latin typeface="Calibri" panose="020F0502020204030204" pitchFamily="34" charset="0"/>
            </a:endParaRPr>
          </a:p>
          <a:p>
            <a:pPr marL="0" indent="0"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800" dirty="0" smtClean="0">
              <a:latin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000" dirty="0" smtClean="0">
                <a:latin typeface="Calibri" panose="020F0502020204030204" pitchFamily="34" charset="0"/>
              </a:rPr>
              <a:t>We </a:t>
            </a:r>
            <a:r>
              <a:rPr lang="en-GB" sz="2000" dirty="0">
                <a:latin typeface="Calibri" panose="020F0502020204030204" pitchFamily="34" charset="0"/>
              </a:rPr>
              <a:t>don’t do statistics for statistics </a:t>
            </a:r>
            <a:r>
              <a:rPr lang="en-GB" sz="2000" dirty="0" smtClean="0">
                <a:latin typeface="Calibri" panose="020F0502020204030204" pitchFamily="34" charset="0"/>
              </a:rPr>
              <a:t>sake but </a:t>
            </a:r>
            <a:r>
              <a:rPr lang="en-GB" sz="2000" dirty="0">
                <a:latin typeface="Calibri" panose="020F0502020204030204" pitchFamily="34" charset="0"/>
              </a:rPr>
              <a:t>to answer </a:t>
            </a:r>
            <a:r>
              <a:rPr lang="en-GB" sz="2000" b="1" dirty="0">
                <a:latin typeface="Calibri" panose="020F0502020204030204" pitchFamily="34" charset="0"/>
              </a:rPr>
              <a:t>questions</a:t>
            </a:r>
            <a:r>
              <a:rPr lang="en-GB" sz="2000" dirty="0">
                <a:latin typeface="Calibri" panose="020F0502020204030204" pitchFamily="34" charset="0"/>
              </a:rPr>
              <a:t>.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000" dirty="0" smtClean="0">
                <a:latin typeface="Calibri" panose="020F0502020204030204" pitchFamily="34" charset="0"/>
              </a:rPr>
              <a:t>A report produced for the sake of it will go unread and be pointless.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sz="800" dirty="0" smtClean="0">
              <a:latin typeface="Calibri" panose="020F0502020204030204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The Fundamental assumptions of statistics</a:t>
            </a:r>
            <a:r>
              <a:rPr lang="en-GB" sz="2000" dirty="0" smtClean="0">
                <a:latin typeface="Calibri" panose="020F0502020204030204" pitchFamily="34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altLang="en-US" sz="2400" b="1" dirty="0" smtClean="0">
                <a:solidFill>
                  <a:schemeClr val="accent4">
                    <a:lumMod val="75000"/>
                  </a:schemeClr>
                </a:solidFill>
              </a:rPr>
              <a:t>Variation/diversity/noise/error is everywhere</a:t>
            </a:r>
            <a:endParaRPr lang="en-GB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GB" sz="2400" b="1" dirty="0" smtClean="0">
                <a:solidFill>
                  <a:schemeClr val="accent4">
                    <a:lumMod val="75000"/>
                  </a:schemeClr>
                </a:solidFill>
              </a:rPr>
              <a:t>here is never </a:t>
            </a:r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a signal without </a:t>
            </a:r>
            <a:r>
              <a:rPr lang="en-GB" sz="2400" b="1" dirty="0" smtClean="0">
                <a:solidFill>
                  <a:schemeClr val="accent4">
                    <a:lumMod val="75000"/>
                  </a:schemeClr>
                </a:solidFill>
              </a:rPr>
              <a:t>noise/error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400" b="1" dirty="0" smtClean="0">
                <a:solidFill>
                  <a:schemeClr val="accent4">
                    <a:lumMod val="75000"/>
                  </a:schemeClr>
                </a:solidFill>
              </a:rPr>
              <a:t>Statistics deals in probability not certainty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                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en-GB" altLang="en-US" sz="2000" dirty="0" smtClean="0"/>
              <a:t>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8189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Stats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list of all the statistical functions in Excel can be found at </a:t>
            </a:r>
          </a:p>
          <a:p>
            <a:r>
              <a:rPr lang="en-US" dirty="0" err="1" smtClean="0"/>
              <a:t>http://office.microsoft.com/en-gb/excel-help/statistical-functions-</a:t>
            </a:r>
            <a:r>
              <a:rPr lang="en-US" dirty="0" smtClean="0"/>
              <a:t> HP005203066.aspx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Variables and Data Types</a:t>
            </a:r>
            <a:endParaRPr lang="en-GB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2519" r="1027" b="2684"/>
          <a:stretch>
            <a:fillRect/>
          </a:stretch>
        </p:blipFill>
        <p:spPr>
          <a:xfrm>
            <a:off x="1205983" y="1844824"/>
            <a:ext cx="6038878" cy="362107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6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Quantitative Data</a:t>
            </a:r>
            <a:endParaRPr lang="en-GB" dirty="0"/>
          </a:p>
        </p:txBody>
      </p:sp>
      <p:pic>
        <p:nvPicPr>
          <p:cNvPr id="1026" name="Picture 2" descr="O:\LTG-ITLP\Course Material\TMSE7 Spreadsheets - An introduction to working with statistics\Work in Progress\Data Types Chart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4830"/>
            <a:ext cx="7093024" cy="441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8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LP">
  <a:themeElements>
    <a:clrScheme name="ITLP">
      <a:dk1>
        <a:srgbClr val="002147"/>
      </a:dk1>
      <a:lt1>
        <a:sysClr val="window" lastClr="FFFFFF"/>
      </a:lt1>
      <a:dk2>
        <a:srgbClr val="002147"/>
      </a:dk2>
      <a:lt2>
        <a:srgbClr val="FFFFFF"/>
      </a:lt2>
      <a:accent1>
        <a:srgbClr val="002147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999FF"/>
      </a:folHlink>
    </a:clrScheme>
    <a:fontScheme name="ITLP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TLP">
  <a:themeElements>
    <a:clrScheme name="ITLP">
      <a:dk1>
        <a:srgbClr val="002147"/>
      </a:dk1>
      <a:lt1>
        <a:sysClr val="window" lastClr="FFFFFF"/>
      </a:lt1>
      <a:dk2>
        <a:srgbClr val="002147"/>
      </a:dk2>
      <a:lt2>
        <a:srgbClr val="FFFFFF"/>
      </a:lt2>
      <a:accent1>
        <a:srgbClr val="002147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999FF"/>
      </a:folHlink>
    </a:clrScheme>
    <a:fontScheme name="ITLP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2147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1B3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2147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1B3B"/>
        </a:accent4>
        <a:accent5>
          <a:srgbClr val="DAEDEF"/>
        </a:accent5>
        <a:accent6>
          <a:srgbClr val="2D2D8A"/>
        </a:accent6>
        <a:hlink>
          <a:srgbClr val="002147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5934</TotalTime>
  <Words>627</Words>
  <Application>Microsoft Office PowerPoint</Application>
  <PresentationFormat>On-screen Show (4:3)</PresentationFormat>
  <Paragraphs>194</Paragraphs>
  <Slides>30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  <vt:variant>
        <vt:lpstr>Custom Shows</vt:lpstr>
      </vt:variant>
      <vt:variant>
        <vt:i4>1</vt:i4>
      </vt:variant>
    </vt:vector>
  </HeadingPairs>
  <TitlesOfParts>
    <vt:vector size="34" baseType="lpstr">
      <vt:lpstr>ITLP</vt:lpstr>
      <vt:lpstr>1_ITLP</vt:lpstr>
      <vt:lpstr>1_Custom Design</vt:lpstr>
      <vt:lpstr>Spreadsheets: An Introduction to Working With Statistics</vt:lpstr>
      <vt:lpstr>Your safety is important</vt:lpstr>
      <vt:lpstr>Your comfort is important</vt:lpstr>
      <vt:lpstr>Introduction: What are statistics?</vt:lpstr>
      <vt:lpstr>What are statistics?</vt:lpstr>
      <vt:lpstr>Why Do Statistical Analysis?</vt:lpstr>
      <vt:lpstr>Stats Functions</vt:lpstr>
      <vt:lpstr>Variables and Data Types</vt:lpstr>
      <vt:lpstr>Types of Quantitative Data</vt:lpstr>
      <vt:lpstr>Not Always Obvious</vt:lpstr>
      <vt:lpstr>Representations of Data</vt:lpstr>
      <vt:lpstr>Representations of Data</vt:lpstr>
      <vt:lpstr>Centre of Gravity</vt:lpstr>
      <vt:lpstr>Centre of Gravity</vt:lpstr>
      <vt:lpstr>In Excel </vt:lpstr>
      <vt:lpstr>LARGE(),SMALL(),MAX(),MIN()</vt:lpstr>
      <vt:lpstr>AVERAGE(), AVERAGEIF(),AVERAGEIFS()</vt:lpstr>
      <vt:lpstr>MEDIAN(), MODE()</vt:lpstr>
      <vt:lpstr>Trends in Data</vt:lpstr>
      <vt:lpstr>Choosing a trend line</vt:lpstr>
      <vt:lpstr>Exercises  </vt:lpstr>
      <vt:lpstr>The Shape of Data</vt:lpstr>
      <vt:lpstr>Standard Deviation</vt:lpstr>
      <vt:lpstr>Skewed distributions</vt:lpstr>
      <vt:lpstr>Standard Deviation Practice</vt:lpstr>
      <vt:lpstr>Correlation</vt:lpstr>
      <vt:lpstr>Correlation in Excel</vt:lpstr>
      <vt:lpstr>Testing Multiple Variables</vt:lpstr>
      <vt:lpstr>Further Courses</vt:lpstr>
      <vt:lpstr>PowerPoint Presentation</vt:lpstr>
      <vt:lpstr>Main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Introduction</dc:title>
  <dc:creator>Ian Miller</dc:creator>
  <cp:lastModifiedBy>Steven Albury</cp:lastModifiedBy>
  <cp:revision>373</cp:revision>
  <dcterms:created xsi:type="dcterms:W3CDTF">2014-12-10T20:40:55Z</dcterms:created>
  <dcterms:modified xsi:type="dcterms:W3CDTF">2015-06-02T12:38:05Z</dcterms:modified>
</cp:coreProperties>
</file>